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3" r:id="rId3"/>
  </p:sldMasterIdLst>
  <p:notesMasterIdLst>
    <p:notesMasterId r:id="rId5"/>
  </p:notesMasterIdLst>
  <p:handoutMasterIdLst>
    <p:handoutMasterId r:id="rId28"/>
  </p:handoutMasterIdLst>
  <p:sldIdLst>
    <p:sldId id="256" r:id="rId4"/>
    <p:sldId id="257" r:id="rId6"/>
    <p:sldId id="258" r:id="rId7"/>
    <p:sldId id="260" r:id="rId8"/>
    <p:sldId id="261" r:id="rId9"/>
    <p:sldId id="259" r:id="rId10"/>
    <p:sldId id="262" r:id="rId11"/>
    <p:sldId id="263" r:id="rId12"/>
    <p:sldId id="265" r:id="rId13"/>
    <p:sldId id="266" r:id="rId14"/>
    <p:sldId id="267" r:id="rId15"/>
    <p:sldId id="289" r:id="rId16"/>
    <p:sldId id="274" r:id="rId17"/>
    <p:sldId id="268" r:id="rId18"/>
    <p:sldId id="270" r:id="rId19"/>
    <p:sldId id="271" r:id="rId20"/>
    <p:sldId id="272" r:id="rId21"/>
    <p:sldId id="281" r:id="rId22"/>
    <p:sldId id="273" r:id="rId23"/>
    <p:sldId id="275" r:id="rId24"/>
    <p:sldId id="276" r:id="rId25"/>
    <p:sldId id="277" r:id="rId26"/>
    <p:sldId id="278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00B0F0"/>
    <a:srgbClr val="0053A3"/>
    <a:srgbClr val="0065AB"/>
    <a:srgbClr val="F1F5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72" autoAdjust="0"/>
    <p:restoredTop sz="94660"/>
  </p:normalViewPr>
  <p:slideViewPr>
    <p:cSldViewPr snapToGrid="0" showGuides="1">
      <p:cViewPr varScale="1">
        <p:scale>
          <a:sx n="55" d="100"/>
          <a:sy n="55" d="100"/>
        </p:scale>
        <p:origin x="444" y="42"/>
      </p:cViewPr>
      <p:guideLst>
        <p:guide orient="horz" pos="2183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Master" Target="slideMasters/slideMaster2.xml"/><Relationship Id="rId29" Type="http://schemas.openxmlformats.org/officeDocument/2006/relationships/presProps" Target="presProps.xml"/><Relationship Id="rId28" Type="http://schemas.openxmlformats.org/officeDocument/2006/relationships/handoutMaster" Target="handoutMasters/handoutMaster1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wdp>
</file>

<file path=ppt/media/image6.png>
</file>

<file path=ppt/media/image7.wdp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81596D-D048-453B-B350-B02EC0FC57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F8ACB-4333-4E3F-8404-6F285117493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C79B0-1801-433F-B408-F4B3ABC885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F8ACB-4333-4E3F-8404-6F285117493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C79B0-1801-433F-B408-F4B3ABC885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F8ACB-4333-4E3F-8404-6F285117493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C79B0-1801-433F-B408-F4B3ABC885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F8ACB-4333-4E3F-8404-6F285117493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C79B0-1801-433F-B408-F4B3ABC885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8F8ACB-4333-4E3F-8404-6F285117493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C79B0-1801-433F-B408-F4B3ABC885B1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4208206" y="9100235"/>
            <a:ext cx="206084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dirty="0"/>
              <a:t>公众号：陈西设计之家。微信搜索即可。更多免费原创</a:t>
            </a:r>
            <a:r>
              <a:rPr lang="en-US" altLang="zh-CN" sz="2800" dirty="0"/>
              <a:t>PPT</a:t>
            </a:r>
            <a:r>
              <a:rPr lang="zh-CN" altLang="en-US" sz="2800" dirty="0"/>
              <a:t>模板以及教程设计作品源文件可以在公众号内无条件获取。</a:t>
            </a:r>
            <a:endParaRPr lang="zh-CN" altLang="en-US" sz="28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8F8ACB-4333-4E3F-8404-6F285117493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C79B0-1801-433F-B408-F4B3ABC885B1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4208206" y="9100235"/>
            <a:ext cx="206084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dirty="0"/>
              <a:t>公众号：陈西设计之家。微信搜索即可。更多免费原创</a:t>
            </a:r>
            <a:r>
              <a:rPr lang="en-US" altLang="zh-CN" sz="2800" dirty="0"/>
              <a:t>PPT</a:t>
            </a:r>
            <a:r>
              <a:rPr lang="zh-CN" altLang="en-US" sz="2800" dirty="0"/>
              <a:t>模板以及教程设计作品源文件可以在公众号内无条件获取。</a:t>
            </a:r>
            <a:endParaRPr lang="zh-CN" altLang="en-US" sz="28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microsoft.com/office/2007/relationships/hdphoto" Target="../media/image7.wdp"/><Relationship Id="rId7" Type="http://schemas.openxmlformats.org/officeDocument/2006/relationships/image" Target="../media/image6.png"/><Relationship Id="rId6" Type="http://schemas.microsoft.com/office/2007/relationships/hdphoto" Target="../media/image5.wdp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NULL" TargetMode="External"/><Relationship Id="rId10" Type="http://schemas.openxmlformats.org/officeDocument/2006/relationships/notesSlide" Target="../notesSlides/notesSlide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hyperlink" Target="http://namenode_host:9870/" TargetMode="Externa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4.xml"/><Relationship Id="rId1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1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公众号：陈西设计之家。微信搜索即可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>
              <a:alphaModFix amt="1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任意多边形: 形状 21"/>
          <p:cNvSpPr/>
          <p:nvPr/>
        </p:nvSpPr>
        <p:spPr>
          <a:xfrm>
            <a:off x="0" y="2047422"/>
            <a:ext cx="12192000" cy="3059636"/>
          </a:xfrm>
          <a:custGeom>
            <a:avLst/>
            <a:gdLst>
              <a:gd name="connsiteX0" fmla="*/ 0 w 12192000"/>
              <a:gd name="connsiteY0" fmla="*/ 0 h 3059636"/>
              <a:gd name="connsiteX1" fmla="*/ 5893778 w 12192000"/>
              <a:gd name="connsiteY1" fmla="*/ 0 h 3059636"/>
              <a:gd name="connsiteX2" fmla="*/ 6096000 w 12192000"/>
              <a:gd name="connsiteY2" fmla="*/ 236539 h 3059636"/>
              <a:gd name="connsiteX3" fmla="*/ 6298223 w 12192000"/>
              <a:gd name="connsiteY3" fmla="*/ 0 h 3059636"/>
              <a:gd name="connsiteX4" fmla="*/ 12192000 w 12192000"/>
              <a:gd name="connsiteY4" fmla="*/ 0 h 3059636"/>
              <a:gd name="connsiteX5" fmla="*/ 12192000 w 12192000"/>
              <a:gd name="connsiteY5" fmla="*/ 3059636 h 3059636"/>
              <a:gd name="connsiteX6" fmla="*/ 0 w 12192000"/>
              <a:gd name="connsiteY6" fmla="*/ 3059636 h 3059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3059636">
                <a:moveTo>
                  <a:pt x="0" y="0"/>
                </a:moveTo>
                <a:lnTo>
                  <a:pt x="5893778" y="0"/>
                </a:lnTo>
                <a:lnTo>
                  <a:pt x="6096000" y="236539"/>
                </a:lnTo>
                <a:lnTo>
                  <a:pt x="6298223" y="0"/>
                </a:lnTo>
                <a:lnTo>
                  <a:pt x="12192000" y="0"/>
                </a:lnTo>
                <a:lnTo>
                  <a:pt x="12192000" y="3059636"/>
                </a:lnTo>
                <a:lnTo>
                  <a:pt x="0" y="3059636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altLang="zh-CN"/>
          </a:p>
        </p:txBody>
      </p:sp>
      <p:pic>
        <p:nvPicPr>
          <p:cNvPr id="4" name="星之所在【公众号：陈西设计之家】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end="24803.000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678960" y="-2141170"/>
            <a:ext cx="609600" cy="609600"/>
          </a:xfrm>
          <a:prstGeom prst="rect">
            <a:avLst/>
          </a:prstGeom>
        </p:spPr>
      </p:pic>
      <p:sp>
        <p:nvSpPr>
          <p:cNvPr id="15" name="矩形: 圆角 14"/>
          <p:cNvSpPr/>
          <p:nvPr/>
        </p:nvSpPr>
        <p:spPr>
          <a:xfrm>
            <a:off x="6449695" y="4213860"/>
            <a:ext cx="2611120" cy="443865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汇报时间：</a:t>
            </a:r>
            <a:r>
              <a:rPr lang="en-US" altLang="zh-CN"/>
              <a:t>2021/10/10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3681095" y="2463800"/>
            <a:ext cx="472313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Hadoop </a:t>
            </a:r>
            <a:r>
              <a:rPr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  <a:endParaRPr lang="zh-CN" altLang="en-US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681095" y="3545840"/>
            <a:ext cx="46507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</a:rPr>
              <a:t>BIgData learning —— Had</a:t>
            </a:r>
            <a:r>
              <a:rPr lang="en-US" altLang="zh-CN" sz="1600" dirty="0">
                <a:solidFill>
                  <a:schemeClr val="bg1"/>
                </a:solidFill>
              </a:rPr>
              <a:t>oop</a:t>
            </a:r>
            <a:endParaRPr lang="en-US" altLang="zh-CN" sz="1600" dirty="0">
              <a:solidFill>
                <a:schemeClr val="bg1"/>
              </a:solidFill>
            </a:endParaRPr>
          </a:p>
        </p:txBody>
      </p:sp>
      <p:cxnSp>
        <p:nvCxnSpPr>
          <p:cNvPr id="21" name="公众号：陈西设计之家。微信搜索即可"/>
          <p:cNvCxnSpPr/>
          <p:nvPr/>
        </p:nvCxnSpPr>
        <p:spPr>
          <a:xfrm>
            <a:off x="2561772" y="3466055"/>
            <a:ext cx="706845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052195" y="1422400"/>
            <a:ext cx="26289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en-US" altLang="zh-CN" sz="1200" dirty="0">
                <a:solidFill>
                  <a:srgbClr val="0065AB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HU</a:t>
            </a:r>
            <a:r>
              <a:rPr lang="zh-CN" altLang="en-US" sz="1200" dirty="0">
                <a:solidFill>
                  <a:srgbClr val="0065AB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BEI UNIVERSITY OF TECHNOLOG</a:t>
            </a:r>
            <a:r>
              <a:rPr lang="zh-CN" altLang="en-US" sz="1200" dirty="0">
                <a:solidFill>
                  <a:srgbClr val="F1F5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</a:t>
            </a:r>
            <a:endParaRPr lang="zh-CN" altLang="en-US" sz="1200" dirty="0">
              <a:solidFill>
                <a:srgbClr val="F1F5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: 圆角 14"/>
          <p:cNvSpPr/>
          <p:nvPr/>
        </p:nvSpPr>
        <p:spPr>
          <a:xfrm>
            <a:off x="3221355" y="4213860"/>
            <a:ext cx="2569210" cy="443865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汇报人：吴涛</a:t>
            </a:r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229870" y="911860"/>
            <a:ext cx="3116580" cy="786130"/>
            <a:chOff x="9823450" y="195580"/>
            <a:chExt cx="2222954" cy="586740"/>
          </a:xfrm>
        </p:grpSpPr>
        <p:pic>
          <p:nvPicPr>
            <p:cNvPr id="1073742891" name="Picture 2" descr="C:\Users\lenovo\Desktop\18855_thumb_G_1483053609262.jpg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6763" b="93237" l="5314" r="96135">
                          <a14:foregroundMark x1="44444" y1="15942" x2="44444" y2="15942"/>
                          <a14:foregroundMark x1="40580" y1="12560" x2="40580" y2="12560"/>
                          <a14:foregroundMark x1="58937" y1="11111" x2="58937" y2="11111"/>
                          <a14:foregroundMark x1="58937" y1="18841" x2="58937" y2="18841"/>
                          <a14:foregroundMark x1="72947" y1="18357" x2="72947" y2="18357"/>
                          <a14:foregroundMark x1="81643" y1="33333" x2="81643" y2="33333"/>
                          <a14:foregroundMark x1="85024" y1="39614" x2="85024" y2="39614"/>
                          <a14:foregroundMark x1="87923" y1="44928" x2="87923" y2="44928"/>
                          <a14:foregroundMark x1="86473" y1="34783" x2="86473" y2="34783"/>
                          <a14:foregroundMark x1="87440" y1="53140" x2="87440" y2="53140"/>
                          <a14:foregroundMark x1="83092" y1="68116" x2="83092" y2="68116"/>
                          <a14:foregroundMark x1="74879" y1="77295" x2="74879" y2="77295"/>
                          <a14:foregroundMark x1="57488" y1="67633" x2="57488" y2="67633"/>
                          <a14:foregroundMark x1="70531" y1="61353" x2="70531" y2="61353"/>
                          <a14:foregroundMark x1="73430" y1="59420" x2="73430" y2="59420"/>
                          <a14:foregroundMark x1="67633" y1="49758" x2="67633" y2="49758"/>
                          <a14:foregroundMark x1="67150" y1="45894" x2="67150" y2="45894"/>
                          <a14:foregroundMark x1="61353" y1="39614" x2="61353" y2="39614"/>
                          <a14:foregroundMark x1="55072" y1="32850" x2="55072" y2="32850"/>
                          <a14:foregroundMark x1="50725" y1="30435" x2="50725" y2="30435"/>
                          <a14:foregroundMark x1="46860" y1="28502" x2="46377" y2="28502"/>
                          <a14:foregroundMark x1="14976" y1="42512" x2="14976" y2="42512"/>
                          <a14:foregroundMark x1="14976" y1="42512" x2="14976" y2="42512"/>
                          <a14:foregroundMark x1="14493" y1="57005" x2="14493" y2="57005"/>
                          <a14:foregroundMark x1="14493" y1="57005" x2="14493" y2="57005"/>
                          <a14:foregroundMark x1="15942" y1="70531" x2="15942" y2="70531"/>
                          <a14:foregroundMark x1="9662" y1="56039" x2="9662" y2="56039"/>
                          <a14:foregroundMark x1="9662" y1="56039" x2="9662" y2="56039"/>
                          <a14:foregroundMark x1="48309" y1="88889" x2="48309" y2="88889"/>
                          <a14:foregroundMark x1="48309" y1="88889" x2="48309" y2="88889"/>
                          <a14:foregroundMark x1="43478" y1="93237" x2="43478" y2="93237"/>
                          <a14:foregroundMark x1="43478" y1="93237" x2="43478" y2="93237"/>
                          <a14:foregroundMark x1="93237" y1="54106" x2="93237" y2="54106"/>
                          <a14:foregroundMark x1="93237" y1="54106" x2="93237" y2="54106"/>
                          <a14:foregroundMark x1="61353" y1="47343" x2="61353" y2="47343"/>
                          <a14:foregroundMark x1="61353" y1="47343" x2="61353" y2="47343"/>
                          <a14:foregroundMark x1="42512" y1="40097" x2="42512" y2="40097"/>
                          <a14:foregroundMark x1="55072" y1="42512" x2="55072" y2="42512"/>
                          <a14:foregroundMark x1="55556" y1="42029" x2="55556" y2="42029"/>
                          <a14:foregroundMark x1="49275" y1="38647" x2="49275" y2="38647"/>
                          <a14:foregroundMark x1="49275" y1="38647" x2="49275" y2="38647"/>
                          <a14:foregroundMark x1="29469" y1="47826" x2="29469" y2="47826"/>
                          <a14:foregroundMark x1="29469" y1="47826" x2="29469" y2="47826"/>
                          <a14:foregroundMark x1="38164" y1="48792" x2="38164" y2="48792"/>
                          <a14:foregroundMark x1="38164" y1="48792" x2="38164" y2="48792"/>
                          <a14:foregroundMark x1="39130" y1="55072" x2="39130" y2="55072"/>
                          <a14:foregroundMark x1="39130" y1="55556" x2="39130" y2="55556"/>
                          <a14:foregroundMark x1="63768" y1="61353" x2="63768" y2="61353"/>
                          <a14:foregroundMark x1="63768" y1="61353" x2="63768" y2="61353"/>
                          <a14:foregroundMark x1="53140" y1="71014" x2="53140" y2="71014"/>
                          <a14:foregroundMark x1="52657" y1="71014" x2="52657" y2="71014"/>
                          <a14:foregroundMark x1="46377" y1="74396" x2="46377" y2="74396"/>
                          <a14:foregroundMark x1="45411" y1="74396" x2="44444" y2="73913"/>
                          <a14:foregroundMark x1="35266" y1="71014" x2="35266" y2="71014"/>
                          <a14:foregroundMark x1="34300" y1="69082" x2="33816" y2="68116"/>
                          <a14:foregroundMark x1="32850" y1="67150" x2="32367" y2="65700"/>
                          <a14:foregroundMark x1="28986" y1="55556" x2="28502" y2="52657"/>
                          <a14:foregroundMark x1="28502" y1="44444" x2="28502" y2="44444"/>
                          <a14:foregroundMark x1="28502" y1="44444" x2="28502" y2="44444"/>
                          <a14:foregroundMark x1="33816" y1="37198" x2="34300" y2="36232"/>
                          <a14:foregroundMark x1="39614" y1="32367" x2="40097" y2="31884"/>
                          <a14:foregroundMark x1="41063" y1="30435" x2="41546" y2="30435"/>
                          <a14:foregroundMark x1="43961" y1="30435" x2="43961" y2="30435"/>
                          <a14:foregroundMark x1="42029" y1="7729" x2="42029" y2="7729"/>
                          <a14:foregroundMark x1="5797" y1="47826" x2="5797" y2="47826"/>
                          <a14:foregroundMark x1="70531" y1="57971" x2="70531" y2="57971"/>
                          <a14:foregroundMark x1="70531" y1="57971" x2="70531" y2="57971"/>
                          <a14:foregroundMark x1="72464" y1="62319" x2="72464" y2="62319"/>
                          <a14:foregroundMark x1="68116" y1="70531" x2="68116" y2="70531"/>
                          <a14:foregroundMark x1="96135" y1="53623" x2="96135" y2="53623"/>
                          <a14:foregroundMark x1="56039" y1="30435" x2="56039" y2="30435"/>
                          <a14:foregroundMark x1="50725" y1="6280" x2="50725" y2="6280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9823450" y="195580"/>
              <a:ext cx="586740" cy="586740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1073742892" name="图片 10"/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9091" b="98601" l="415" r="98548">
                          <a14:foregroundMark x1="42116" y1="37762" x2="42116" y2="37762"/>
                          <a14:foregroundMark x1="30290" y1="41958" x2="30290" y2="41958"/>
                          <a14:foregroundMark x1="24896" y1="35664" x2="24896" y2="35664"/>
                          <a14:foregroundMark x1="22407" y1="51748" x2="22407" y2="51748"/>
                          <a14:foregroundMark x1="23029" y1="58042" x2="23029" y2="58042"/>
                          <a14:foregroundMark x1="22407" y1="58741" x2="22407" y2="58741"/>
                          <a14:foregroundMark x1="22614" y1="53147" x2="22614" y2="53147"/>
                          <a14:foregroundMark x1="13485" y1="31469" x2="13485" y2="31469"/>
                          <a14:foregroundMark x1="7054" y1="39860" x2="7054" y2="39860"/>
                          <a14:foregroundMark x1="4564" y1="51748" x2="4564" y2="51748"/>
                          <a14:foregroundMark x1="3734" y1="22378" x2="3734" y2="22378"/>
                          <a14:foregroundMark x1="56639" y1="34266" x2="56846" y2="34266"/>
                          <a14:foregroundMark x1="72407" y1="46853" x2="72407" y2="46853"/>
                          <a14:foregroundMark x1="90871" y1="23776" x2="90871" y2="23776"/>
                          <a14:foregroundMark x1="96473" y1="18881" x2="96473" y2="18881"/>
                          <a14:foregroundMark x1="91079" y1="55245" x2="91079" y2="55245"/>
                          <a14:foregroundMark x1="90456" y1="67133" x2="90456" y2="67133"/>
                          <a14:foregroundMark x1="96318" y1="82009" x2="96266" y2="81119"/>
                          <a14:foregroundMark x1="10166" y1="42657" x2="10166" y2="42657"/>
                          <a14:foregroundMark x1="21784" y1="64336" x2="21784" y2="64336"/>
                          <a14:foregroundMark x1="21369" y1="67832" x2="21369" y2="67832"/>
                          <a14:foregroundMark x1="4357" y1="30070" x2="4357" y2="30070"/>
                          <a14:foregroundMark x1="3734" y1="84615" x2="3734" y2="84615"/>
                          <a14:foregroundMark x1="3527" y1="83217" x2="3527" y2="85315"/>
                          <a14:foregroundMark x1="3320" y1="90909" x2="3734" y2="86014"/>
                          <a14:foregroundMark x1="6224" y1="83217" x2="5602" y2="88112"/>
                          <a14:foregroundMark x1="7054" y1="85315" x2="8714" y2="84615"/>
                          <a14:foregroundMark x1="6017" y1="90909" x2="6017" y2="90909"/>
                          <a14:foregroundMark x1="5394" y1="90909" x2="5394" y2="90909"/>
                          <a14:foregroundMark x1="5602" y1="90210" x2="5602" y2="90210"/>
                          <a14:foregroundMark x1="5602" y1="89510" x2="5602" y2="89510"/>
                          <a14:foregroundMark x1="5602" y1="88811" x2="5602" y2="88811"/>
                          <a14:foregroundMark x1="5602" y1="90210" x2="5602" y2="90210"/>
                          <a14:foregroundMark x1="5602" y1="90210" x2="5602" y2="90210"/>
                          <a14:foregroundMark x1="10581" y1="83217" x2="10581" y2="83217"/>
                          <a14:foregroundMark x1="10581" y1="86713" x2="10581" y2="86713"/>
                          <a14:foregroundMark x1="10373" y1="88112" x2="10373" y2="88811"/>
                          <a14:foregroundMark x1="9959" y1="90909" x2="9959" y2="90909"/>
                          <a14:foregroundMark x1="9959" y1="91608" x2="9959" y2="91608"/>
                          <a14:foregroundMark x1="10373" y1="87413" x2="10373" y2="87413"/>
                          <a14:foregroundMark x1="10788" y1="84615" x2="9751" y2="90210"/>
                          <a14:foregroundMark x1="12033" y1="87413" x2="17427" y2="86713"/>
                          <a14:foregroundMark x1="14938" y1="90210" x2="17842" y2="92308"/>
                          <a14:foregroundMark x1="51996" y1="86102" x2="78887" y2="84557"/>
                          <a14:foregroundMark x1="39560" y1="86817" x2="51791" y2="86114"/>
                          <a14:foregroundMark x1="17012" y1="88112" x2="38967" y2="86851"/>
                          <a14:foregroundMark x1="40190" y1="91414" x2="10996" y2="95804"/>
                          <a14:foregroundMark x1="52444" y1="89571" x2="40769" y2="91327"/>
                          <a14:foregroundMark x1="66791" y1="87413" x2="52646" y2="89540"/>
                          <a14:foregroundMark x1="76093" y1="86014" x2="66791" y2="87413"/>
                          <a14:foregroundMark x1="79717" y1="85469" x2="76093" y2="86014"/>
                          <a14:foregroundMark x1="85392" y1="84615" x2="83649" y2="84877"/>
                          <a14:foregroundMark x1="10996" y1="95804" x2="21162" y2="87413"/>
                          <a14:foregroundMark x1="90636" y1="90192" x2="91749" y2="90082"/>
                          <a14:foregroundMark x1="87967" y1="87413" x2="91831" y2="86793"/>
                          <a14:foregroundMark x1="85475" y1="87723" x2="88589" y2="88112"/>
                          <a14:foregroundMark x1="79717" y1="87004" x2="80285" y2="87075"/>
                          <a14:foregroundMark x1="77386" y1="86713" x2="77386" y2="86713"/>
                          <a14:foregroundMark x1="71577" y1="86014" x2="79717" y2="86504"/>
                          <a14:foregroundMark x1="77910" y1="84615" x2="79758" y2="84494"/>
                          <a14:foregroundMark x1="67220" y1="85315" x2="77910" y2="84615"/>
                          <a14:foregroundMark x1="57884" y1="87413" x2="75934" y2="88811"/>
                          <a14:foregroundMark x1="53527" y1="86014" x2="69295" y2="86713"/>
                          <a14:foregroundMark x1="54630" y1="84615" x2="57469" y2="85315"/>
                          <a14:foregroundMark x1="51573" y1="83861" x2="54630" y2="84615"/>
                          <a14:foregroundMark x1="48963" y1="83217" x2="51355" y2="83807"/>
                          <a14:foregroundMark x1="1867" y1="97902" x2="13693" y2="97902"/>
                          <a14:foregroundMark x1="622" y1="89510" x2="14523" y2="91608"/>
                          <a14:foregroundMark x1="51964" y1="85931" x2="66390" y2="85315"/>
                          <a14:foregroundMark x1="39466" y1="86464" x2="51758" y2="85939"/>
                          <a14:foregroundMark x1="17220" y1="87413" x2="38870" y2="86489"/>
                          <a14:foregroundMark x1="66390" y1="85315" x2="63693" y2="87413"/>
                          <a14:foregroundMark x1="38726" y1="83704" x2="51245" y2="83916"/>
                          <a14:foregroundMark x1="9959" y1="83217" x2="38121" y2="83694"/>
                          <a14:foregroundMark x1="83321" y1="83273" x2="86100" y2="83217"/>
                          <a14:foregroundMark x1="51582" y1="83909" x2="79524" y2="83349"/>
                          <a14:foregroundMark x1="51245" y1="83916" x2="51375" y2="83913"/>
                          <a14:foregroundMark x1="67484" y1="97902" x2="66598" y2="98601"/>
                          <a14:foregroundMark x1="75463" y1="91608" x2="67484" y2="97902"/>
                          <a14:foregroundMark x1="77235" y1="90210" x2="75463" y2="91608"/>
                          <a14:foregroundMark x1="79009" y1="88811" x2="77235" y2="90210"/>
                          <a14:foregroundMark x1="79895" y1="88112" x2="79009" y2="88811"/>
                          <a14:foregroundMark x1="80413" y1="87703" x2="79895" y2="88112"/>
                          <a14:foregroundMark x1="84328" y1="84615" x2="83697" y2="85113"/>
                          <a14:foregroundMark x1="86100" y1="83217" x2="85214" y2="83916"/>
                          <a14:foregroundMark x1="58921" y1="97902" x2="58921" y2="97902"/>
                          <a14:foregroundMark x1="24274" y1="55245" x2="24274" y2="55245"/>
                          <a14:foregroundMark x1="22822" y1="60839" x2="22822" y2="60839"/>
                          <a14:foregroundMark x1="22822" y1="61538" x2="22822" y2="61538"/>
                          <a14:foregroundMark x1="3527" y1="87413" x2="3320" y2="90909"/>
                          <a14:foregroundMark x1="3942" y1="89510" x2="5602" y2="88112"/>
                          <a14:backgroundMark x1="8714" y1="42657" x2="8714" y2="42657"/>
                          <a14:backgroundMark x1="13071" y1="37762" x2="13071" y2="37762"/>
                          <a14:backgroundMark x1="13278" y1="47552" x2="13278" y2="47552"/>
                          <a14:backgroundMark x1="12656" y1="58042" x2="12656" y2="58042"/>
                          <a14:backgroundMark x1="22822" y1="59441" x2="22822" y2="59441"/>
                          <a14:backgroundMark x1="23237" y1="55944" x2="23237" y2="55944"/>
                          <a14:backgroundMark x1="7469" y1="67133" x2="7469" y2="67133"/>
                          <a14:backgroundMark x1="9751" y1="54545" x2="9751" y2="54545"/>
                          <a14:backgroundMark x1="21992" y1="60140" x2="21992" y2="60140"/>
                          <a14:backgroundMark x1="88797" y1="37063" x2="88797" y2="37063"/>
                          <a14:backgroundMark x1="94606" y1="22378" x2="94606" y2="22378"/>
                          <a14:backgroundMark x1="90871" y1="34266" x2="90871" y2="34266"/>
                          <a14:backgroundMark x1="92531" y1="37063" x2="92531" y2="37063"/>
                          <a14:backgroundMark x1="89834" y1="30070" x2="89834" y2="30070"/>
                          <a14:backgroundMark x1="93776" y1="16783" x2="93776" y2="16783"/>
                          <a14:backgroundMark x1="55809" y1="37762" x2="55809" y2="37762"/>
                          <a14:backgroundMark x1="58091" y1="39860" x2="58091" y2="39860"/>
                          <a14:backgroundMark x1="58714" y1="43357" x2="58714" y2="43357"/>
                          <a14:backgroundMark x1="23237" y1="57343" x2="23237" y2="57343"/>
                          <a14:backgroundMark x1="22407" y1="58741" x2="22407" y2="58741"/>
                          <a14:backgroundMark x1="7676" y1="55245" x2="7676" y2="55245"/>
                          <a14:backgroundMark x1="10166" y1="42657" x2="10166" y2="42657"/>
                          <a14:backgroundMark x1="98133" y1="82517" x2="97718" y2="99301"/>
                          <a14:backgroundMark x1="96266" y1="84615" x2="96266" y2="84615"/>
                          <a14:backgroundMark x1="92739" y1="90210" x2="92739" y2="90210"/>
                          <a14:backgroundMark x1="91494" y1="86713" x2="91494" y2="86713"/>
                          <a14:backgroundMark x1="90664" y1="90210" x2="90664" y2="90210"/>
                          <a14:backgroundMark x1="89419" y1="86713" x2="89419" y2="86713"/>
                          <a14:backgroundMark x1="89212" y1="89510" x2="89004" y2="94406"/>
                          <a14:backgroundMark x1="86307" y1="97902" x2="82780" y2="99301"/>
                          <a14:backgroundMark x1="85477" y1="89510" x2="85477" y2="89510"/>
                          <a14:backgroundMark x1="84855" y1="86713" x2="84855" y2="86713"/>
                          <a14:backgroundMark x1="85477" y1="84615" x2="85477" y2="84615"/>
                          <a14:backgroundMark x1="85892" y1="85315" x2="85892" y2="86713"/>
                          <a14:backgroundMark x1="85892" y1="88112" x2="85892" y2="88112"/>
                          <a14:backgroundMark x1="87344" y1="88112" x2="87344" y2="88112"/>
                          <a14:backgroundMark x1="87552" y1="88112" x2="87552" y2="88112"/>
                          <a14:backgroundMark x1="87759" y1="86713" x2="87759" y2="86713"/>
                          <a14:backgroundMark x1="87759" y1="86713" x2="87759" y2="86713"/>
                          <a14:backgroundMark x1="85477" y1="84615" x2="85477" y2="84615"/>
                          <a14:backgroundMark x1="84232" y1="86713" x2="84232" y2="86713"/>
                          <a14:backgroundMark x1="85062" y1="83916" x2="85062" y2="84615"/>
                          <a14:backgroundMark x1="80913" y1="88811" x2="80913" y2="88811"/>
                          <a14:backgroundMark x1="80498" y1="88811" x2="80498" y2="88811"/>
                          <a14:backgroundMark x1="80705" y1="86713" x2="80705" y2="86713"/>
                          <a14:backgroundMark x1="80705" y1="86713" x2="80705" y2="86713"/>
                          <a14:backgroundMark x1="79253" y1="86014" x2="79253" y2="86014"/>
                          <a14:backgroundMark x1="79046" y1="90210" x2="79046" y2="90210"/>
                          <a14:backgroundMark x1="79668" y1="84615" x2="79668" y2="84615"/>
                          <a14:backgroundMark x1="77593" y1="85315" x2="77593" y2="85315"/>
                          <a14:backgroundMark x1="76971" y1="91608" x2="76971" y2="91608"/>
                          <a14:backgroundMark x1="75311" y1="97203" x2="75311" y2="97203"/>
                          <a14:backgroundMark x1="73029" y1="99301" x2="73029" y2="99301"/>
                          <a14:backgroundMark x1="71162" y1="99301" x2="71162" y2="99301"/>
                          <a14:backgroundMark x1="65768" y1="97902" x2="65768" y2="97902"/>
                          <a14:backgroundMark x1="62863" y1="97902" x2="62863" y2="97902"/>
                          <a14:backgroundMark x1="58921" y1="99301" x2="58921" y2="99301"/>
                          <a14:backgroundMark x1="61826" y1="92308" x2="61826" y2="92308"/>
                          <a14:backgroundMark x1="60581" y1="87413" x2="60581" y2="87413"/>
                          <a14:backgroundMark x1="54357" y1="98601" x2="54149" y2="98601"/>
                          <a14:backgroundMark x1="51660" y1="92308" x2="51660" y2="92308"/>
                          <a14:backgroundMark x1="52075" y1="84615" x2="52075" y2="84615"/>
                          <a14:backgroundMark x1="51245" y1="88112" x2="51245" y2="88112"/>
                          <a14:backgroundMark x1="48755" y1="95804" x2="48755" y2="95804"/>
                          <a14:backgroundMark x1="48133" y1="91608" x2="48133" y2="91608"/>
                          <a14:backgroundMark x1="45228" y1="95804" x2="45228" y2="95804"/>
                          <a14:backgroundMark x1="42531" y1="97902" x2="42116" y2="98601"/>
                        </a14:backgroundRemoval>
                      </a14:imgEffect>
                    </a14:imgLayer>
                  </a14:imgProps>
                </a:ext>
              </a:extLst>
            </a:blip>
            <a:srcRect r="1352" b="20027"/>
            <a:stretch>
              <a:fillRect/>
            </a:stretch>
          </p:blipFill>
          <p:spPr>
            <a:xfrm>
              <a:off x="10504805" y="267970"/>
              <a:ext cx="1541599" cy="370205"/>
            </a:xfrm>
            <a:prstGeom prst="rect">
              <a:avLst/>
            </a:prstGeom>
            <a:noFill/>
            <a:ln w="9525"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任意多边形: 形状 60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0" name="矩形 59"/>
          <p:cNvSpPr/>
          <p:nvPr/>
        </p:nvSpPr>
        <p:spPr>
          <a:xfrm>
            <a:off x="3114675" y="1015365"/>
            <a:ext cx="3241040" cy="802005"/>
          </a:xfrm>
          <a:prstGeom prst="rect">
            <a:avLst/>
          </a:prstGeom>
          <a:solidFill>
            <a:srgbClr val="0053A3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 smtClean="0">
                <a:sym typeface="+mn-ea"/>
              </a:rPr>
              <a:t>准则：根据软件工作特性和服务器硬件资源情况合理分配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  <a:sym typeface="Arial" panose="020B0604020202020204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3114675" y="2425700"/>
            <a:ext cx="3401695" cy="970915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  <a:sym typeface="Arial" panose="020B0604020202020204"/>
              </a:rPr>
              <a:t>注意事项：资源冲突，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  <a:sym typeface="Arial" panose="020B0604020202020204"/>
              </a:rPr>
              <a:t>工作配合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  <a:sym typeface="Arial" panose="020B0604020202020204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02360" y="215265"/>
            <a:ext cx="28568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Hadoop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集群搭建</a:t>
            </a:r>
            <a:endParaRPr lang="zh-CN" altLang="en-US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74675" y="1940560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集群角色</a:t>
            </a:r>
            <a:r>
              <a:rPr lang="zh-CN" altLang="en-US"/>
              <a:t>规划</a:t>
            </a:r>
            <a:endParaRPr lang="zh-CN" altLang="en-US"/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767715" y="4145915"/>
          <a:ext cx="5812790" cy="2085340"/>
        </p:xfrm>
        <a:graphic>
          <a:graphicData uri="http://schemas.openxmlformats.org/drawingml/2006/table">
            <a:tbl>
              <a:tblPr/>
              <a:tblGrid>
                <a:gridCol w="1192530"/>
                <a:gridCol w="4620260"/>
              </a:tblGrid>
              <a:tr h="52260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服务器</a:t>
                      </a:r>
                      <a:endParaRPr kumimoji="0" lang="zh-CN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libaba PuHuiTi R" pitchFamily="18" charset="-122"/>
                        <a:ea typeface="Alibaba PuHuiTi R" pitchFamily="18" charset="-122"/>
                        <a:cs typeface="Alibaba PuHuiTi R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53A3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运行角色</a:t>
                      </a:r>
                      <a:endParaRPr kumimoji="0" lang="zh-CN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libaba PuHuiTi R" pitchFamily="18" charset="-122"/>
                        <a:ea typeface="Alibaba PuHuiTi R" pitchFamily="18" charset="-122"/>
                        <a:cs typeface="Alibaba PuHuiTi R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53A3"/>
                    </a:solidFill>
                  </a:tcPr>
                </a:tc>
              </a:tr>
              <a:tr h="57912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master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Alibaba PuHuiTi R" pitchFamily="18" charset="-122"/>
                        <a:ea typeface="Alibaba PuHuiTi R" pitchFamily="18" charset="-122"/>
                        <a:cs typeface="Alibaba PuHuiTi R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namenode datanode resourcemanager nodemanager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Alibaba PuHuiTi R" pitchFamily="18" charset="-122"/>
                        <a:ea typeface="Alibaba PuHuiTi R" pitchFamily="18" charset="-122"/>
                        <a:cs typeface="Alibaba PuHuiTi R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49149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slave1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Alibaba PuHuiTi R" pitchFamily="18" charset="-122"/>
                        <a:ea typeface="Alibaba PuHuiTi R" pitchFamily="18" charset="-122"/>
                        <a:cs typeface="Alibaba PuHuiTi R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secondarynamenode datanode nodemanager </a:t>
                      </a: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libaba PuHuiTi R" pitchFamily="18" charset="-122"/>
                        <a:ea typeface="Alibaba PuHuiTi R" pitchFamily="18" charset="-122"/>
                        <a:cs typeface="Alibaba PuHuiTi R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92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slave2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Alibaba PuHuiTi R" pitchFamily="18" charset="-122"/>
                        <a:ea typeface="Alibaba PuHuiTi R" pitchFamily="18" charset="-122"/>
                        <a:cs typeface="Alibaba PuHuiTi R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  <a:alpha val="79999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datanode nodemanager</a:t>
                      </a: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Alibaba PuHuiTi R" pitchFamily="18" charset="-122"/>
                        <a:ea typeface="Alibaba PuHuiTi R" pitchFamily="18" charset="-122"/>
                        <a:cs typeface="Alibaba PuHuiTi R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  <a:alpha val="79999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左大括号 4"/>
          <p:cNvSpPr/>
          <p:nvPr/>
        </p:nvSpPr>
        <p:spPr>
          <a:xfrm>
            <a:off x="2221230" y="1449070"/>
            <a:ext cx="893445" cy="1351915"/>
          </a:xfrm>
          <a:prstGeom prst="leftBrace">
            <a:avLst>
              <a:gd name="adj1" fmla="val 0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8054340" y="2505075"/>
            <a:ext cx="3266440" cy="203009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p>
            <a:pPr algn="l"/>
            <a:r>
              <a:rPr lang="zh-CN" altLang="en-US"/>
              <a:t>需要配置的</a:t>
            </a:r>
            <a:r>
              <a:rPr lang="en-US" altLang="zh-CN"/>
              <a:t>Hadoop</a:t>
            </a:r>
            <a:r>
              <a:rPr lang="zh-CN" altLang="en-US"/>
              <a:t>相关文件：</a:t>
            </a:r>
            <a:endParaRPr lang="zh-CN" altLang="en-US"/>
          </a:p>
          <a:p>
            <a:pPr algn="l"/>
            <a:r>
              <a:rPr lang="en-US" altLang="zh-CN" b="1" dirty="0" smtClean="0">
                <a:sym typeface="+mn-ea"/>
              </a:rPr>
              <a:t>hadoop-env.sh</a:t>
            </a:r>
            <a:endParaRPr lang="en-US" altLang="zh-CN" b="1" dirty="0" smtClean="0">
              <a:sym typeface="+mn-ea"/>
            </a:endParaRPr>
          </a:p>
          <a:p>
            <a:pPr algn="l"/>
            <a:r>
              <a:rPr lang="en-US" altLang="zh-CN" b="1" dirty="0" smtClean="0">
                <a:sym typeface="+mn-ea"/>
              </a:rPr>
              <a:t>core-site.xml</a:t>
            </a:r>
            <a:endParaRPr lang="en-US" altLang="zh-CN" b="1" dirty="0" smtClean="0"/>
          </a:p>
          <a:p>
            <a:pPr algn="l"/>
            <a:r>
              <a:rPr lang="en-US" altLang="zh-CN" b="1" dirty="0">
                <a:sym typeface="+mn-ea"/>
              </a:rPr>
              <a:t>hdfs-site.xml</a:t>
            </a:r>
            <a:endParaRPr lang="en-US" altLang="zh-CN" b="1" dirty="0" smtClean="0"/>
          </a:p>
          <a:p>
            <a:pPr algn="l"/>
            <a:r>
              <a:rPr lang="en-US" altLang="zh-CN" b="1" dirty="0">
                <a:sym typeface="+mn-ea"/>
              </a:rPr>
              <a:t>mapred-site.xml</a:t>
            </a:r>
            <a:endParaRPr lang="en-US" altLang="zh-CN" b="1" dirty="0">
              <a:sym typeface="+mn-ea"/>
            </a:endParaRPr>
          </a:p>
          <a:p>
            <a:pPr algn="l"/>
            <a:r>
              <a:rPr lang="en-US" altLang="zh-CN" b="1" dirty="0" smtClean="0">
                <a:sym typeface="+mn-ea"/>
              </a:rPr>
              <a:t>yarn-site.xml</a:t>
            </a:r>
            <a:endParaRPr lang="en-US" altLang="zh-CN" b="1" dirty="0" smtClean="0"/>
          </a:p>
          <a:p>
            <a:pPr algn="l"/>
            <a:r>
              <a:rPr lang="en-US" altLang="zh-CN" b="1" dirty="0" smtClean="0">
                <a:sym typeface="+mn-ea"/>
              </a:rPr>
              <a:t>workers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250">
        <p15:prstTrans prst="prestige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公众号：陈西设计之家。微信搜索即可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02360" y="215265"/>
            <a:ext cx="28568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Hadoop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集群搭建</a:t>
            </a:r>
            <a:endParaRPr lang="zh-CN" altLang="en-US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901700" y="1327150"/>
            <a:ext cx="8656955" cy="4848860"/>
          </a:xfrm>
        </p:spPr>
        <p:txBody>
          <a:bodyPr>
            <a:normAutofit/>
          </a:bodyPr>
          <a:p>
            <a:pPr marL="0" indent="0">
              <a:buNone/>
            </a:pPr>
            <a:r>
              <a:rPr lang="en-US" altLang="zh-CN" sz="1800" dirty="0" smtClean="0">
                <a:sym typeface="+mn-ea"/>
              </a:rPr>
              <a:t>HDFS</a:t>
            </a:r>
            <a:r>
              <a:rPr lang="zh-CN" altLang="en-US" sz="1800" dirty="0" smtClean="0">
                <a:sym typeface="+mn-ea"/>
              </a:rPr>
              <a:t>集群</a:t>
            </a:r>
            <a:endParaRPr lang="en-US" altLang="zh-CN" sz="1800" dirty="0" smtClean="0"/>
          </a:p>
          <a:p>
            <a:pPr marL="0" indent="0">
              <a:buNone/>
            </a:pPr>
            <a:r>
              <a:rPr lang="en-US" altLang="zh-CN" sz="1800" dirty="0">
                <a:sym typeface="+mn-ea"/>
              </a:rPr>
              <a:t>	</a:t>
            </a:r>
            <a:r>
              <a:rPr lang="en-US" altLang="zh-CN" sz="1800" dirty="0" smtClean="0">
                <a:sym typeface="+mn-ea"/>
              </a:rPr>
              <a:t>start-dfs.sh </a:t>
            </a:r>
            <a:endParaRPr lang="en-US" altLang="zh-CN" sz="1800" dirty="0" smtClean="0"/>
          </a:p>
          <a:p>
            <a:pPr marL="0" indent="0">
              <a:buNone/>
            </a:pPr>
            <a:r>
              <a:rPr lang="en-US" altLang="zh-CN" sz="1800" dirty="0" smtClean="0">
                <a:sym typeface="+mn-ea"/>
              </a:rPr>
              <a:t>	stop-dfs.sh </a:t>
            </a:r>
            <a:endParaRPr lang="en-US" altLang="zh-CN" sz="1800" dirty="0" smtClean="0"/>
          </a:p>
          <a:p>
            <a:pPr marL="0" indent="0">
              <a:buNone/>
            </a:pPr>
            <a:r>
              <a:rPr lang="en-US" altLang="zh-CN" sz="1800" dirty="0" smtClean="0">
                <a:sym typeface="+mn-ea"/>
              </a:rPr>
              <a:t>YARN</a:t>
            </a:r>
            <a:r>
              <a:rPr lang="zh-CN" altLang="en-US" sz="1800" dirty="0" smtClean="0">
                <a:sym typeface="+mn-ea"/>
              </a:rPr>
              <a:t>集群</a:t>
            </a:r>
            <a:endParaRPr lang="en-US" altLang="zh-CN" sz="1800" dirty="0" smtClean="0"/>
          </a:p>
          <a:p>
            <a:pPr marL="0" indent="0">
              <a:buNone/>
            </a:pPr>
            <a:r>
              <a:rPr lang="en-US" altLang="zh-CN" sz="1800" dirty="0">
                <a:sym typeface="+mn-ea"/>
              </a:rPr>
              <a:t>	</a:t>
            </a:r>
            <a:r>
              <a:rPr lang="en-US" altLang="zh-CN" sz="1800" dirty="0" smtClean="0">
                <a:sym typeface="+mn-ea"/>
              </a:rPr>
              <a:t>start-yarn.sh</a:t>
            </a:r>
            <a:endParaRPr lang="en-US" altLang="zh-CN" sz="1800" dirty="0" smtClean="0"/>
          </a:p>
          <a:p>
            <a:pPr marL="0" indent="0">
              <a:buNone/>
            </a:pPr>
            <a:r>
              <a:rPr lang="en-US" altLang="zh-CN" sz="1800" dirty="0">
                <a:sym typeface="+mn-ea"/>
              </a:rPr>
              <a:t>	stop-yarn.sh</a:t>
            </a:r>
            <a:endParaRPr lang="en-US" altLang="zh-CN" sz="1800" dirty="0" smtClean="0"/>
          </a:p>
          <a:p>
            <a:pPr marL="0" indent="0">
              <a:buNone/>
            </a:pPr>
            <a:r>
              <a:rPr lang="en-US" altLang="zh-CN" sz="1800" dirty="0" smtClean="0">
                <a:sym typeface="+mn-ea"/>
              </a:rPr>
              <a:t>Hadoop</a:t>
            </a:r>
            <a:r>
              <a:rPr lang="zh-CN" altLang="en-US" sz="1800" dirty="0" smtClean="0">
                <a:sym typeface="+mn-ea"/>
              </a:rPr>
              <a:t>集群</a:t>
            </a:r>
            <a:endParaRPr lang="en-US" altLang="zh-CN" sz="1800" dirty="0" smtClean="0"/>
          </a:p>
          <a:p>
            <a:pPr marL="0" indent="0">
              <a:buNone/>
            </a:pPr>
            <a:r>
              <a:rPr lang="en-US" altLang="zh-CN" sz="1800" dirty="0">
                <a:sym typeface="+mn-ea"/>
              </a:rPr>
              <a:t>	</a:t>
            </a:r>
            <a:r>
              <a:rPr lang="en-US" altLang="zh-CN" sz="1800" dirty="0" smtClean="0">
                <a:sym typeface="+mn-ea"/>
              </a:rPr>
              <a:t>start-all.sh</a:t>
            </a:r>
            <a:endParaRPr lang="en-US" altLang="zh-CN" sz="1800" dirty="0" smtClean="0"/>
          </a:p>
          <a:p>
            <a:pPr marL="0" indent="0">
              <a:buNone/>
            </a:pPr>
            <a:r>
              <a:rPr lang="en-US" altLang="zh-CN" sz="1800" dirty="0">
                <a:sym typeface="+mn-ea"/>
              </a:rPr>
              <a:t>	</a:t>
            </a:r>
            <a:r>
              <a:rPr lang="en-US" altLang="zh-CN" sz="1800" dirty="0" smtClean="0">
                <a:sym typeface="+mn-ea"/>
              </a:rPr>
              <a:t>stop-all.sh </a:t>
            </a:r>
            <a:endParaRPr lang="en-US" altLang="zh-CN" sz="1800" dirty="0" smtClean="0"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3865" y="1327150"/>
            <a:ext cx="3492500" cy="3530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witch dir="r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公众号：陈西设计之家。微信搜索即可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02360" y="215265"/>
            <a:ext cx="28568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Hadoop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集群搭建</a:t>
            </a:r>
            <a:endParaRPr lang="zh-CN" altLang="en-US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302260" y="1494790"/>
            <a:ext cx="4258945" cy="1205865"/>
          </a:xfrm>
        </p:spPr>
        <p:txBody>
          <a:bodyPr>
            <a:normAutofit/>
          </a:bodyPr>
          <a:p>
            <a:pPr marL="0" indent="0">
              <a:buNone/>
            </a:pPr>
            <a:r>
              <a:rPr lang="en-US" altLang="zh-CN" sz="2000" dirty="0" smtClean="0"/>
              <a:t>Hadoop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Web UI</a:t>
            </a:r>
            <a:r>
              <a:rPr lang="zh-CN" altLang="en-US" sz="2000" dirty="0" smtClean="0"/>
              <a:t>页面</a:t>
            </a:r>
            <a:r>
              <a:rPr lang="en-US" altLang="zh-CN" sz="2000" dirty="0" smtClean="0"/>
              <a:t>-HDFS</a:t>
            </a:r>
            <a:r>
              <a:rPr lang="zh-CN" altLang="en-US" sz="2000" dirty="0" smtClean="0"/>
              <a:t>集群</a:t>
            </a:r>
            <a:endParaRPr lang="zh-CN" altLang="en-US" sz="2000" dirty="0" smtClean="0"/>
          </a:p>
          <a:p>
            <a:pPr marL="0" indent="0">
              <a:buNone/>
            </a:pPr>
            <a:r>
              <a:rPr lang="zh-CN" altLang="en-US" sz="2000" dirty="0" smtClean="0">
                <a:sym typeface="+mn-ea"/>
              </a:rPr>
              <a:t>地址：</a:t>
            </a:r>
            <a:r>
              <a:rPr lang="en-US" altLang="zh-CN" sz="2000" dirty="0" smtClean="0">
                <a:sym typeface="+mn-ea"/>
                <a:hlinkClick r:id="rId2"/>
              </a:rPr>
              <a:t>http://namenode_host:9870</a:t>
            </a:r>
            <a:endParaRPr lang="en-US" altLang="zh-CN" sz="2000" dirty="0" smtClean="0"/>
          </a:p>
          <a:p>
            <a:pPr marL="0" indent="0">
              <a:buNone/>
            </a:pPr>
            <a:r>
              <a:rPr lang="en-US" altLang="zh-CN" sz="2000" dirty="0" smtClean="0"/>
              <a:t>(</a:t>
            </a:r>
            <a:r>
              <a:rPr lang="zh-CN" altLang="en-US" sz="2000" dirty="0" smtClean="0"/>
              <a:t>旧版：</a:t>
            </a:r>
            <a:r>
              <a:rPr lang="en-US" altLang="zh-CN" sz="2000" dirty="0" smtClean="0"/>
              <a:t>50070)</a:t>
            </a:r>
            <a:endParaRPr lang="en-US" altLang="zh-CN" sz="2000" dirty="0" smtClean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260" y="3300095"/>
            <a:ext cx="3771265" cy="2172970"/>
          </a:xfrm>
          <a:prstGeom prst="rect">
            <a:avLst/>
          </a:prstGeom>
        </p:spPr>
      </p:pic>
      <p:sp>
        <p:nvSpPr>
          <p:cNvPr id="9" name="文本占位符 5"/>
          <p:cNvSpPr>
            <a:spLocks noGrp="1"/>
          </p:cNvSpPr>
          <p:nvPr/>
        </p:nvSpPr>
        <p:spPr>
          <a:xfrm>
            <a:off x="5690870" y="4768215"/>
            <a:ext cx="4741545" cy="101790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dirty="0" smtClean="0">
                <a:sym typeface="+mn-ea"/>
              </a:rPr>
              <a:t>Hadoop</a:t>
            </a:r>
            <a:r>
              <a:rPr lang="zh-CN" altLang="en-US" sz="2000" dirty="0" smtClean="0">
                <a:sym typeface="+mn-ea"/>
              </a:rPr>
              <a:t> </a:t>
            </a:r>
            <a:r>
              <a:rPr lang="en-US" altLang="zh-CN" sz="2000" dirty="0" smtClean="0">
                <a:sym typeface="+mn-ea"/>
              </a:rPr>
              <a:t>Web UI</a:t>
            </a:r>
            <a:r>
              <a:rPr lang="zh-CN" altLang="en-US" sz="2000" dirty="0" smtClean="0">
                <a:sym typeface="+mn-ea"/>
              </a:rPr>
              <a:t>页面</a:t>
            </a:r>
            <a:r>
              <a:rPr lang="en-US" altLang="zh-CN" sz="2000" dirty="0" smtClean="0">
                <a:sym typeface="+mn-ea"/>
              </a:rPr>
              <a:t>-YARN</a:t>
            </a:r>
            <a:r>
              <a:rPr lang="zh-CN" altLang="en-US" sz="2000" dirty="0" smtClean="0">
                <a:sym typeface="+mn-ea"/>
              </a:rPr>
              <a:t>集群</a:t>
            </a:r>
            <a:endParaRPr lang="zh-CN" altLang="en-US" sz="2000" dirty="0"/>
          </a:p>
          <a:p>
            <a:pPr marL="0" indent="0">
              <a:buNone/>
            </a:pPr>
            <a:r>
              <a:rPr lang="zh-CN" altLang="en-US" sz="2000" dirty="0" smtClean="0">
                <a:sym typeface="+mn-ea"/>
              </a:rPr>
              <a:t>地址：</a:t>
            </a:r>
            <a:r>
              <a:rPr lang="en-US" altLang="zh-CN" sz="2000" dirty="0">
                <a:sym typeface="+mn-ea"/>
              </a:rPr>
              <a:t>http</a:t>
            </a:r>
            <a:r>
              <a:rPr lang="en-US" altLang="zh-CN" sz="2000" dirty="0" smtClean="0">
                <a:sym typeface="+mn-ea"/>
              </a:rPr>
              <a:t>://resourcemanager_host:8088</a:t>
            </a:r>
            <a:endParaRPr lang="en-US" altLang="zh-CN" sz="2000" dirty="0" smtClean="0"/>
          </a:p>
          <a:p>
            <a:pPr marL="0" indent="0">
              <a:buNone/>
            </a:pPr>
            <a:endParaRPr lang="en-US" altLang="zh-CN" sz="2000" dirty="0" smtClean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0870" y="1494790"/>
            <a:ext cx="4925060" cy="26549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witch dir="r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公众号：陈西设计之家。微信搜索即可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任意多边形: 形状 60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任意多边形 4"/>
          <p:cNvSpPr/>
          <p:nvPr/>
        </p:nvSpPr>
        <p:spPr>
          <a:xfrm>
            <a:off x="584492" y="2479337"/>
            <a:ext cx="11016674" cy="0"/>
          </a:xfrm>
          <a:custGeom>
            <a:avLst/>
            <a:gdLst>
              <a:gd name="connsiteX0" fmla="*/ 0 w 8374743"/>
              <a:gd name="connsiteY0" fmla="*/ 0 h 1349828"/>
              <a:gd name="connsiteX1" fmla="*/ 0 w 8374743"/>
              <a:gd name="connsiteY1" fmla="*/ 1349828 h 1349828"/>
              <a:gd name="connsiteX2" fmla="*/ 8374743 w 8374743"/>
              <a:gd name="connsiteY2" fmla="*/ 1349828 h 1349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74743" h="1349828">
                <a:moveTo>
                  <a:pt x="0" y="0"/>
                </a:moveTo>
                <a:lnTo>
                  <a:pt x="0" y="1349828"/>
                </a:lnTo>
                <a:lnTo>
                  <a:pt x="8374743" y="1349828"/>
                </a:lnTo>
              </a:path>
            </a:pathLst>
          </a:custGeom>
          <a:solidFill>
            <a:srgbClr val="0053A3"/>
          </a:solidFill>
          <a:ln w="25400" cap="flat" cmpd="sng" algn="ctr">
            <a:solidFill>
              <a:schemeClr val="accent1"/>
            </a:solidFill>
            <a:prstDash val="solid"/>
            <a:headEnd type="oval" w="med" len="med"/>
            <a:tailEnd type="oval" w="med" len="med"/>
          </a:ln>
          <a:effectLst/>
        </p:spPr>
        <p:txBody>
          <a:bodyPr lIns="91376" tIns="45687" rIns="91376" bIns="45687" anchor="ctr"/>
          <a:lstStyle/>
          <a:p>
            <a:pPr algn="ctr" defTabSz="609600">
              <a:defRPr/>
            </a:pPr>
            <a:endParaRPr lang="en-US" sz="1335" kern="0" dirty="0">
              <a:solidFill>
                <a:sysClr val="window" lastClr="FFFFFF"/>
              </a:solidFill>
              <a:latin typeface="Calibri" panose="020F0502020204030204"/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2519955" y="2364633"/>
            <a:ext cx="215901" cy="214118"/>
          </a:xfrm>
          <a:prstGeom prst="ellipse">
            <a:avLst/>
          </a:prstGeom>
          <a:solidFill>
            <a:srgbClr val="0053A3"/>
          </a:solidFill>
          <a:ln w="2540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anchor="ctr"/>
          <a:lstStyle/>
          <a:p>
            <a:pPr algn="ctr" defTabSz="609600">
              <a:defRPr/>
            </a:pPr>
            <a:endParaRPr lang="en-US" sz="1200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0" name="公众号：陈西设计之家。微信搜索即可"/>
          <p:cNvSpPr/>
          <p:nvPr/>
        </p:nvSpPr>
        <p:spPr>
          <a:xfrm flipH="1">
            <a:off x="1883717" y="1460365"/>
            <a:ext cx="867425" cy="594561"/>
          </a:xfrm>
          <a:prstGeom prst="wedgeEllipseCallout">
            <a:avLst>
              <a:gd name="adj1" fmla="val -27061"/>
              <a:gd name="adj2" fmla="val 71627"/>
            </a:avLst>
          </a:prstGeom>
          <a:solidFill>
            <a:srgbClr val="0053A3"/>
          </a:solidFill>
          <a:ln w="25400" cap="flat" cmpd="sng" algn="ctr">
            <a:noFill/>
            <a:prstDash val="solid"/>
          </a:ln>
          <a:effectLst/>
        </p:spPr>
        <p:txBody>
          <a:bodyPr lIns="0" tIns="0" rIns="0" bIns="0" anchor="ctr"/>
          <a:lstStyle/>
          <a:p>
            <a:pPr algn="ctr" defTabSz="609600">
              <a:defRPr/>
            </a:pPr>
            <a:r>
              <a:rPr lang="en-US" sz="2800" b="1" kern="0" dirty="0">
                <a:ln w="18415" cmpd="sng">
                  <a:noFill/>
                  <a:prstDash val="solid"/>
                </a:ln>
                <a:solidFill>
                  <a:prstClr val="white"/>
                </a:solidFill>
                <a:latin typeface="Trebuchet MS" panose="020B0603020202020204" charset="0"/>
                <a:ea typeface="微软雅黑" panose="020B0503020204020204" pitchFamily="34" charset="-122"/>
                <a:cs typeface="Times New Roman" panose="02020603050405020304" pitchFamily="18" charset="0"/>
              </a:rPr>
              <a:t>01</a:t>
            </a:r>
            <a:endParaRPr lang="en-US" sz="2800" b="1" kern="0" dirty="0">
              <a:ln w="18415" cmpd="sng">
                <a:noFill/>
                <a:prstDash val="solid"/>
              </a:ln>
              <a:solidFill>
                <a:prstClr val="white"/>
              </a:solidFill>
              <a:latin typeface="Trebuchet MS" panose="020B060302020202020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4" name="任意多边形 8"/>
          <p:cNvSpPr/>
          <p:nvPr/>
        </p:nvSpPr>
        <p:spPr>
          <a:xfrm>
            <a:off x="1224280" y="2672715"/>
            <a:ext cx="2153920" cy="2655570"/>
          </a:xfrm>
          <a:custGeom>
            <a:avLst/>
            <a:gdLst>
              <a:gd name="connsiteX0" fmla="*/ 833662 w 1293018"/>
              <a:gd name="connsiteY0" fmla="*/ 0 h 2000700"/>
              <a:gd name="connsiteX1" fmla="*/ 909753 w 1293018"/>
              <a:gd name="connsiteY1" fmla="*/ 131192 h 2000700"/>
              <a:gd name="connsiteX2" fmla="*/ 1162009 w 1293018"/>
              <a:gd name="connsiteY2" fmla="*/ 131192 h 2000700"/>
              <a:gd name="connsiteX3" fmla="*/ 1293018 w 1293018"/>
              <a:gd name="connsiteY3" fmla="*/ 262201 h 2000700"/>
              <a:gd name="connsiteX4" fmla="*/ 1293018 w 1293018"/>
              <a:gd name="connsiteY4" fmla="*/ 1869691 h 2000700"/>
              <a:gd name="connsiteX5" fmla="*/ 1162009 w 1293018"/>
              <a:gd name="connsiteY5" fmla="*/ 2000700 h 2000700"/>
              <a:gd name="connsiteX6" fmla="*/ 131009 w 1293018"/>
              <a:gd name="connsiteY6" fmla="*/ 2000700 h 2000700"/>
              <a:gd name="connsiteX7" fmla="*/ 0 w 1293018"/>
              <a:gd name="connsiteY7" fmla="*/ 1869691 h 2000700"/>
              <a:gd name="connsiteX8" fmla="*/ 0 w 1293018"/>
              <a:gd name="connsiteY8" fmla="*/ 262201 h 2000700"/>
              <a:gd name="connsiteX9" fmla="*/ 131009 w 1293018"/>
              <a:gd name="connsiteY9" fmla="*/ 131192 h 2000700"/>
              <a:gd name="connsiteX10" fmla="*/ 757570 w 1293018"/>
              <a:gd name="connsiteY10" fmla="*/ 131192 h 200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93018" h="2000700">
                <a:moveTo>
                  <a:pt x="833662" y="0"/>
                </a:moveTo>
                <a:lnTo>
                  <a:pt x="909753" y="131192"/>
                </a:lnTo>
                <a:lnTo>
                  <a:pt x="1162009" y="131192"/>
                </a:lnTo>
                <a:cubicBezTo>
                  <a:pt x="1234363" y="131192"/>
                  <a:pt x="1293018" y="189847"/>
                  <a:pt x="1293018" y="262201"/>
                </a:cubicBezTo>
                <a:lnTo>
                  <a:pt x="1293018" y="1869691"/>
                </a:lnTo>
                <a:cubicBezTo>
                  <a:pt x="1293018" y="1942045"/>
                  <a:pt x="1234363" y="2000700"/>
                  <a:pt x="1162009" y="2000700"/>
                </a:cubicBezTo>
                <a:lnTo>
                  <a:pt x="131009" y="2000700"/>
                </a:lnTo>
                <a:cubicBezTo>
                  <a:pt x="58655" y="2000700"/>
                  <a:pt x="0" y="1942045"/>
                  <a:pt x="0" y="1869691"/>
                </a:cubicBezTo>
                <a:lnTo>
                  <a:pt x="0" y="262201"/>
                </a:lnTo>
                <a:cubicBezTo>
                  <a:pt x="0" y="189847"/>
                  <a:pt x="58655" y="131192"/>
                  <a:pt x="131009" y="131192"/>
                </a:cubicBezTo>
                <a:lnTo>
                  <a:pt x="757570" y="131192"/>
                </a:lnTo>
                <a:close/>
              </a:path>
            </a:pathLst>
          </a:custGeom>
          <a:solidFill>
            <a:srgbClr val="0053A3"/>
          </a:solidFill>
          <a:ln w="3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609600">
              <a:spcBef>
                <a:spcPct val="0"/>
              </a:spcBef>
            </a:pP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5055359" y="2364633"/>
            <a:ext cx="215900" cy="214118"/>
          </a:xfrm>
          <a:prstGeom prst="ellipse">
            <a:avLst/>
          </a:prstGeom>
          <a:solidFill>
            <a:srgbClr val="00B0F0"/>
          </a:solidFill>
          <a:ln w="2540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anchor="ctr"/>
          <a:lstStyle/>
          <a:p>
            <a:pPr algn="ctr" defTabSz="609600">
              <a:defRPr/>
            </a:pPr>
            <a:endParaRPr lang="en-US" sz="1200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7" name="椭圆形标注 11"/>
          <p:cNvSpPr/>
          <p:nvPr/>
        </p:nvSpPr>
        <p:spPr>
          <a:xfrm flipH="1">
            <a:off x="4472617" y="1460365"/>
            <a:ext cx="867425" cy="594561"/>
          </a:xfrm>
          <a:prstGeom prst="wedgeEllipseCallout">
            <a:avLst>
              <a:gd name="adj1" fmla="val -27061"/>
              <a:gd name="adj2" fmla="val 71627"/>
            </a:avLst>
          </a:prstGeom>
          <a:solidFill>
            <a:srgbClr val="00B0F0"/>
          </a:solidFill>
          <a:ln w="25400" cap="flat" cmpd="sng" algn="ctr">
            <a:noFill/>
            <a:prstDash val="solid"/>
          </a:ln>
          <a:effectLst/>
        </p:spPr>
        <p:txBody>
          <a:bodyPr lIns="0" tIns="0" rIns="0" bIns="0" anchor="ctr"/>
          <a:lstStyle/>
          <a:p>
            <a:pPr algn="ctr" defTabSz="609600">
              <a:defRPr/>
            </a:pPr>
            <a:r>
              <a:rPr lang="en-US" sz="2800" b="1" kern="0" dirty="0">
                <a:ln w="18415" cmpd="sng">
                  <a:noFill/>
                  <a:prstDash val="solid"/>
                </a:ln>
                <a:solidFill>
                  <a:prstClr val="white"/>
                </a:solidFill>
                <a:latin typeface="Trebuchet MS" panose="020B0603020202020204" charset="0"/>
                <a:ea typeface="微软雅黑" panose="020B0503020204020204" pitchFamily="34" charset="-122"/>
                <a:cs typeface="Times New Roman" panose="02020603050405020304" pitchFamily="18" charset="0"/>
              </a:rPr>
              <a:t>02</a:t>
            </a:r>
            <a:endParaRPr lang="en-US" sz="2800" b="1" kern="0" dirty="0">
              <a:ln w="18415" cmpd="sng">
                <a:noFill/>
                <a:prstDash val="solid"/>
              </a:ln>
              <a:solidFill>
                <a:prstClr val="white"/>
              </a:solidFill>
              <a:latin typeface="Trebuchet MS" panose="020B060302020202020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8" name="任意多边形 12"/>
          <p:cNvSpPr/>
          <p:nvPr/>
        </p:nvSpPr>
        <p:spPr>
          <a:xfrm>
            <a:off x="3838575" y="2672715"/>
            <a:ext cx="2047875" cy="2655570"/>
          </a:xfrm>
          <a:custGeom>
            <a:avLst/>
            <a:gdLst>
              <a:gd name="connsiteX0" fmla="*/ 833662 w 1293018"/>
              <a:gd name="connsiteY0" fmla="*/ 0 h 2000700"/>
              <a:gd name="connsiteX1" fmla="*/ 909753 w 1293018"/>
              <a:gd name="connsiteY1" fmla="*/ 131192 h 2000700"/>
              <a:gd name="connsiteX2" fmla="*/ 1162009 w 1293018"/>
              <a:gd name="connsiteY2" fmla="*/ 131192 h 2000700"/>
              <a:gd name="connsiteX3" fmla="*/ 1293018 w 1293018"/>
              <a:gd name="connsiteY3" fmla="*/ 262201 h 2000700"/>
              <a:gd name="connsiteX4" fmla="*/ 1293018 w 1293018"/>
              <a:gd name="connsiteY4" fmla="*/ 1869691 h 2000700"/>
              <a:gd name="connsiteX5" fmla="*/ 1162009 w 1293018"/>
              <a:gd name="connsiteY5" fmla="*/ 2000700 h 2000700"/>
              <a:gd name="connsiteX6" fmla="*/ 131009 w 1293018"/>
              <a:gd name="connsiteY6" fmla="*/ 2000700 h 2000700"/>
              <a:gd name="connsiteX7" fmla="*/ 0 w 1293018"/>
              <a:gd name="connsiteY7" fmla="*/ 1869691 h 2000700"/>
              <a:gd name="connsiteX8" fmla="*/ 0 w 1293018"/>
              <a:gd name="connsiteY8" fmla="*/ 262201 h 2000700"/>
              <a:gd name="connsiteX9" fmla="*/ 131009 w 1293018"/>
              <a:gd name="connsiteY9" fmla="*/ 131192 h 2000700"/>
              <a:gd name="connsiteX10" fmla="*/ 757570 w 1293018"/>
              <a:gd name="connsiteY10" fmla="*/ 131192 h 200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93018" h="2000700">
                <a:moveTo>
                  <a:pt x="833662" y="0"/>
                </a:moveTo>
                <a:lnTo>
                  <a:pt x="909753" y="131192"/>
                </a:lnTo>
                <a:lnTo>
                  <a:pt x="1162009" y="131192"/>
                </a:lnTo>
                <a:cubicBezTo>
                  <a:pt x="1234363" y="131192"/>
                  <a:pt x="1293018" y="189847"/>
                  <a:pt x="1293018" y="262201"/>
                </a:cubicBezTo>
                <a:lnTo>
                  <a:pt x="1293018" y="1869691"/>
                </a:lnTo>
                <a:cubicBezTo>
                  <a:pt x="1293018" y="1942045"/>
                  <a:pt x="1234363" y="2000700"/>
                  <a:pt x="1162009" y="2000700"/>
                </a:cubicBezTo>
                <a:lnTo>
                  <a:pt x="131009" y="2000700"/>
                </a:lnTo>
                <a:cubicBezTo>
                  <a:pt x="58655" y="2000700"/>
                  <a:pt x="0" y="1942045"/>
                  <a:pt x="0" y="1869691"/>
                </a:cubicBezTo>
                <a:lnTo>
                  <a:pt x="0" y="262201"/>
                </a:lnTo>
                <a:cubicBezTo>
                  <a:pt x="0" y="189847"/>
                  <a:pt x="58655" y="131192"/>
                  <a:pt x="131009" y="131192"/>
                </a:cubicBezTo>
                <a:lnTo>
                  <a:pt x="757570" y="131192"/>
                </a:lnTo>
                <a:close/>
              </a:path>
            </a:pathLst>
          </a:custGeom>
          <a:solidFill>
            <a:srgbClr val="00B0F0"/>
          </a:solidFill>
          <a:ln w="3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609600">
              <a:spcBef>
                <a:spcPct val="0"/>
              </a:spcBef>
            </a:pP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椭圆 69"/>
          <p:cNvSpPr/>
          <p:nvPr/>
        </p:nvSpPr>
        <p:spPr>
          <a:xfrm>
            <a:off x="7615598" y="2364633"/>
            <a:ext cx="215900" cy="214118"/>
          </a:xfrm>
          <a:prstGeom prst="ellipse">
            <a:avLst/>
          </a:prstGeom>
          <a:solidFill>
            <a:srgbClr val="0053A3"/>
          </a:solidFill>
          <a:ln w="2540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anchor="ctr"/>
          <a:lstStyle/>
          <a:p>
            <a:pPr algn="ctr" defTabSz="609600">
              <a:defRPr/>
            </a:pPr>
            <a:endParaRPr lang="en-US" sz="1200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1" name="椭圆形标注 15"/>
          <p:cNvSpPr/>
          <p:nvPr/>
        </p:nvSpPr>
        <p:spPr>
          <a:xfrm flipH="1">
            <a:off x="7038589" y="1460365"/>
            <a:ext cx="865513" cy="594561"/>
          </a:xfrm>
          <a:prstGeom prst="wedgeEllipseCallout">
            <a:avLst>
              <a:gd name="adj1" fmla="val -27061"/>
              <a:gd name="adj2" fmla="val 71627"/>
            </a:avLst>
          </a:prstGeom>
          <a:solidFill>
            <a:srgbClr val="0053A3"/>
          </a:solidFill>
          <a:ln w="25400" cap="flat" cmpd="sng" algn="ctr">
            <a:noFill/>
            <a:prstDash val="solid"/>
          </a:ln>
          <a:effectLst/>
        </p:spPr>
        <p:txBody>
          <a:bodyPr lIns="0" tIns="0" rIns="0" bIns="0" anchor="ctr"/>
          <a:lstStyle/>
          <a:p>
            <a:pPr algn="ctr" defTabSz="609600">
              <a:defRPr/>
            </a:pPr>
            <a:r>
              <a:rPr lang="en-US" sz="2800" b="1" kern="0" dirty="0">
                <a:ln w="18415" cmpd="sng">
                  <a:noFill/>
                  <a:prstDash val="solid"/>
                </a:ln>
                <a:solidFill>
                  <a:prstClr val="white"/>
                </a:solidFill>
                <a:latin typeface="Trebuchet MS" panose="020B0603020202020204" charset="0"/>
                <a:ea typeface="微软雅黑" panose="020B0503020204020204" pitchFamily="34" charset="-122"/>
                <a:cs typeface="Times New Roman" panose="02020603050405020304" pitchFamily="18" charset="0"/>
              </a:rPr>
              <a:t>03</a:t>
            </a:r>
            <a:endParaRPr lang="en-US" sz="2800" b="1" kern="0" dirty="0">
              <a:ln w="18415" cmpd="sng">
                <a:noFill/>
                <a:prstDash val="solid"/>
              </a:ln>
              <a:solidFill>
                <a:prstClr val="white"/>
              </a:solidFill>
              <a:latin typeface="Trebuchet MS" panose="020B060302020202020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4" name="任意多边形 16"/>
          <p:cNvSpPr/>
          <p:nvPr/>
        </p:nvSpPr>
        <p:spPr>
          <a:xfrm>
            <a:off x="6400165" y="2672715"/>
            <a:ext cx="2080895" cy="2655570"/>
          </a:xfrm>
          <a:custGeom>
            <a:avLst/>
            <a:gdLst>
              <a:gd name="connsiteX0" fmla="*/ 833662 w 1293018"/>
              <a:gd name="connsiteY0" fmla="*/ 0 h 2000700"/>
              <a:gd name="connsiteX1" fmla="*/ 909753 w 1293018"/>
              <a:gd name="connsiteY1" fmla="*/ 131192 h 2000700"/>
              <a:gd name="connsiteX2" fmla="*/ 1162009 w 1293018"/>
              <a:gd name="connsiteY2" fmla="*/ 131192 h 2000700"/>
              <a:gd name="connsiteX3" fmla="*/ 1293018 w 1293018"/>
              <a:gd name="connsiteY3" fmla="*/ 262201 h 2000700"/>
              <a:gd name="connsiteX4" fmla="*/ 1293018 w 1293018"/>
              <a:gd name="connsiteY4" fmla="*/ 1869691 h 2000700"/>
              <a:gd name="connsiteX5" fmla="*/ 1162009 w 1293018"/>
              <a:gd name="connsiteY5" fmla="*/ 2000700 h 2000700"/>
              <a:gd name="connsiteX6" fmla="*/ 131009 w 1293018"/>
              <a:gd name="connsiteY6" fmla="*/ 2000700 h 2000700"/>
              <a:gd name="connsiteX7" fmla="*/ 0 w 1293018"/>
              <a:gd name="connsiteY7" fmla="*/ 1869691 h 2000700"/>
              <a:gd name="connsiteX8" fmla="*/ 0 w 1293018"/>
              <a:gd name="connsiteY8" fmla="*/ 262201 h 2000700"/>
              <a:gd name="connsiteX9" fmla="*/ 131009 w 1293018"/>
              <a:gd name="connsiteY9" fmla="*/ 131192 h 2000700"/>
              <a:gd name="connsiteX10" fmla="*/ 757570 w 1293018"/>
              <a:gd name="connsiteY10" fmla="*/ 131192 h 200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93018" h="2000700">
                <a:moveTo>
                  <a:pt x="833662" y="0"/>
                </a:moveTo>
                <a:lnTo>
                  <a:pt x="909753" y="131192"/>
                </a:lnTo>
                <a:lnTo>
                  <a:pt x="1162009" y="131192"/>
                </a:lnTo>
                <a:cubicBezTo>
                  <a:pt x="1234363" y="131192"/>
                  <a:pt x="1293018" y="189847"/>
                  <a:pt x="1293018" y="262201"/>
                </a:cubicBezTo>
                <a:lnTo>
                  <a:pt x="1293018" y="1869691"/>
                </a:lnTo>
                <a:cubicBezTo>
                  <a:pt x="1293018" y="1942045"/>
                  <a:pt x="1234363" y="2000700"/>
                  <a:pt x="1162009" y="2000700"/>
                </a:cubicBezTo>
                <a:lnTo>
                  <a:pt x="131009" y="2000700"/>
                </a:lnTo>
                <a:cubicBezTo>
                  <a:pt x="58655" y="2000700"/>
                  <a:pt x="0" y="1942045"/>
                  <a:pt x="0" y="1869691"/>
                </a:cubicBezTo>
                <a:lnTo>
                  <a:pt x="0" y="262201"/>
                </a:lnTo>
                <a:cubicBezTo>
                  <a:pt x="0" y="189847"/>
                  <a:pt x="58655" y="131192"/>
                  <a:pt x="131009" y="131192"/>
                </a:cubicBezTo>
                <a:lnTo>
                  <a:pt x="757570" y="131192"/>
                </a:lnTo>
                <a:close/>
              </a:path>
            </a:pathLst>
          </a:custGeom>
          <a:solidFill>
            <a:srgbClr val="0053A3"/>
          </a:solidFill>
          <a:ln w="3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609600">
              <a:spcBef>
                <a:spcPct val="0"/>
              </a:spcBef>
            </a:pP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6" name="椭圆 85"/>
          <p:cNvSpPr/>
          <p:nvPr/>
        </p:nvSpPr>
        <p:spPr>
          <a:xfrm>
            <a:off x="10179660" y="2364633"/>
            <a:ext cx="215900" cy="214118"/>
          </a:xfrm>
          <a:prstGeom prst="ellipse">
            <a:avLst/>
          </a:prstGeom>
          <a:solidFill>
            <a:srgbClr val="00B0F0"/>
          </a:solidFill>
          <a:ln w="2540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anchor="ctr"/>
          <a:lstStyle/>
          <a:p>
            <a:pPr algn="ctr" defTabSz="609600">
              <a:defRPr/>
            </a:pPr>
            <a:endParaRPr lang="en-US" sz="1200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7" name="椭圆形标注 19"/>
          <p:cNvSpPr/>
          <p:nvPr/>
        </p:nvSpPr>
        <p:spPr>
          <a:xfrm flipH="1">
            <a:off x="9610293" y="1460365"/>
            <a:ext cx="867425" cy="594561"/>
          </a:xfrm>
          <a:prstGeom prst="wedgeEllipseCallout">
            <a:avLst>
              <a:gd name="adj1" fmla="val -27061"/>
              <a:gd name="adj2" fmla="val 71627"/>
            </a:avLst>
          </a:prstGeom>
          <a:solidFill>
            <a:srgbClr val="00B0F0"/>
          </a:solidFill>
          <a:ln w="25400" cap="flat" cmpd="sng" algn="ctr">
            <a:noFill/>
            <a:prstDash val="solid"/>
          </a:ln>
          <a:effectLst/>
        </p:spPr>
        <p:txBody>
          <a:bodyPr lIns="0" tIns="0" rIns="0" bIns="0" anchor="ctr"/>
          <a:lstStyle/>
          <a:p>
            <a:pPr algn="ctr" defTabSz="609600">
              <a:defRPr/>
            </a:pPr>
            <a:r>
              <a:rPr lang="en-US" sz="2800" b="1" kern="0" dirty="0">
                <a:ln w="18415" cmpd="sng">
                  <a:noFill/>
                  <a:prstDash val="solid"/>
                </a:ln>
                <a:solidFill>
                  <a:prstClr val="white"/>
                </a:solidFill>
                <a:latin typeface="Trebuchet MS" panose="020B0603020202020204" charset="0"/>
                <a:ea typeface="微软雅黑" panose="020B0503020204020204" pitchFamily="34" charset="-122"/>
                <a:cs typeface="Times New Roman" panose="02020603050405020304" pitchFamily="18" charset="0"/>
              </a:rPr>
              <a:t>04</a:t>
            </a:r>
            <a:endParaRPr lang="en-US" sz="2800" b="1" kern="0" dirty="0">
              <a:ln w="18415" cmpd="sng">
                <a:noFill/>
                <a:prstDash val="solid"/>
              </a:ln>
              <a:solidFill>
                <a:prstClr val="white"/>
              </a:solidFill>
              <a:latin typeface="Trebuchet MS" panose="020B060302020202020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8" name="任意多边形 20"/>
          <p:cNvSpPr/>
          <p:nvPr/>
        </p:nvSpPr>
        <p:spPr>
          <a:xfrm>
            <a:off x="8968105" y="2672715"/>
            <a:ext cx="2193290" cy="2614930"/>
          </a:xfrm>
          <a:custGeom>
            <a:avLst/>
            <a:gdLst>
              <a:gd name="connsiteX0" fmla="*/ 833662 w 1293018"/>
              <a:gd name="connsiteY0" fmla="*/ 0 h 2000700"/>
              <a:gd name="connsiteX1" fmla="*/ 909753 w 1293018"/>
              <a:gd name="connsiteY1" fmla="*/ 131192 h 2000700"/>
              <a:gd name="connsiteX2" fmla="*/ 1162009 w 1293018"/>
              <a:gd name="connsiteY2" fmla="*/ 131192 h 2000700"/>
              <a:gd name="connsiteX3" fmla="*/ 1293018 w 1293018"/>
              <a:gd name="connsiteY3" fmla="*/ 262201 h 2000700"/>
              <a:gd name="connsiteX4" fmla="*/ 1293018 w 1293018"/>
              <a:gd name="connsiteY4" fmla="*/ 1869691 h 2000700"/>
              <a:gd name="connsiteX5" fmla="*/ 1162009 w 1293018"/>
              <a:gd name="connsiteY5" fmla="*/ 2000700 h 2000700"/>
              <a:gd name="connsiteX6" fmla="*/ 131009 w 1293018"/>
              <a:gd name="connsiteY6" fmla="*/ 2000700 h 2000700"/>
              <a:gd name="connsiteX7" fmla="*/ 0 w 1293018"/>
              <a:gd name="connsiteY7" fmla="*/ 1869691 h 2000700"/>
              <a:gd name="connsiteX8" fmla="*/ 0 w 1293018"/>
              <a:gd name="connsiteY8" fmla="*/ 262201 h 2000700"/>
              <a:gd name="connsiteX9" fmla="*/ 131009 w 1293018"/>
              <a:gd name="connsiteY9" fmla="*/ 131192 h 2000700"/>
              <a:gd name="connsiteX10" fmla="*/ 757570 w 1293018"/>
              <a:gd name="connsiteY10" fmla="*/ 131192 h 200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93018" h="2000700">
                <a:moveTo>
                  <a:pt x="833662" y="0"/>
                </a:moveTo>
                <a:lnTo>
                  <a:pt x="909753" y="131192"/>
                </a:lnTo>
                <a:lnTo>
                  <a:pt x="1162009" y="131192"/>
                </a:lnTo>
                <a:cubicBezTo>
                  <a:pt x="1234363" y="131192"/>
                  <a:pt x="1293018" y="189847"/>
                  <a:pt x="1293018" y="262201"/>
                </a:cubicBezTo>
                <a:lnTo>
                  <a:pt x="1293018" y="1869691"/>
                </a:lnTo>
                <a:cubicBezTo>
                  <a:pt x="1293018" y="1942045"/>
                  <a:pt x="1234363" y="2000700"/>
                  <a:pt x="1162009" y="2000700"/>
                </a:cubicBezTo>
                <a:lnTo>
                  <a:pt x="131009" y="2000700"/>
                </a:lnTo>
                <a:cubicBezTo>
                  <a:pt x="58655" y="2000700"/>
                  <a:pt x="0" y="1942045"/>
                  <a:pt x="0" y="1869691"/>
                </a:cubicBezTo>
                <a:lnTo>
                  <a:pt x="0" y="262201"/>
                </a:lnTo>
                <a:cubicBezTo>
                  <a:pt x="0" y="189847"/>
                  <a:pt x="58655" y="131192"/>
                  <a:pt x="131009" y="131192"/>
                </a:cubicBezTo>
                <a:lnTo>
                  <a:pt x="757570" y="131192"/>
                </a:lnTo>
                <a:close/>
              </a:path>
            </a:pathLst>
          </a:custGeom>
          <a:solidFill>
            <a:srgbClr val="00B0F0"/>
          </a:solidFill>
          <a:ln w="3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609600">
              <a:spcBef>
                <a:spcPct val="0"/>
              </a:spcBef>
            </a:pP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1432558" y="3421553"/>
            <a:ext cx="1772076" cy="396583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  <a:sym typeface="Bebas" pitchFamily="2" charset="0"/>
              </a:rPr>
              <a:t>扩容能力</a:t>
            </a:r>
            <a:endParaRPr lang="zh-CN" altLang="en-US" sz="2000" dirty="0">
              <a:solidFill>
                <a:schemeClr val="bg1"/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  <a:sym typeface="Bebas" pitchFamily="2" charset="0"/>
            </a:endParaRPr>
          </a:p>
          <a:p>
            <a:pPr algn="ctr">
              <a:lnSpc>
                <a:spcPct val="120000"/>
              </a:lnSpc>
            </a:pP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1322492" y="3891124"/>
            <a:ext cx="1992208" cy="629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200">
              <a:lnSpc>
                <a:spcPct val="125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  <a:sym typeface="+mn-ea"/>
              </a:rPr>
              <a:t>scalability</a:t>
            </a:r>
            <a:endParaRPr lang="en-US" altLang="zh-CN" sz="1400" dirty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  <a:sym typeface="+mn-ea"/>
            </a:endParaRPr>
          </a:p>
          <a:p>
            <a:pPr algn="ctr" defTabSz="1219200">
              <a:lnSpc>
                <a:spcPct val="125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  <a:sym typeface="Bebas"/>
              </a:rPr>
              <a:t>集群间分配数据</a:t>
            </a:r>
            <a:endParaRPr lang="zh-CN" altLang="en-US" sz="1400" dirty="0">
              <a:solidFill>
                <a:schemeClr val="bg1"/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  <a:sym typeface="Bebas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2031756" y="3275060"/>
            <a:ext cx="57368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文本框 90"/>
          <p:cNvSpPr txBox="1"/>
          <p:nvPr/>
        </p:nvSpPr>
        <p:spPr>
          <a:xfrm>
            <a:off x="4030907" y="3421553"/>
            <a:ext cx="1772076" cy="396583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zh-CN" sz="2000" b="1" dirty="0">
                <a:solidFill>
                  <a:schemeClr val="bg1"/>
                </a:solidFill>
                <a:sym typeface="+mn-ea"/>
              </a:rPr>
              <a:t>成本低</a:t>
            </a:r>
            <a:endParaRPr lang="zh-CN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3920841" y="3891124"/>
            <a:ext cx="1992208" cy="899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200">
              <a:lnSpc>
                <a:spcPct val="125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  <a:sym typeface="+mn-ea"/>
              </a:rPr>
              <a:t>Economical</a:t>
            </a:r>
            <a:endParaRPr lang="zh-CN" altLang="en-US" sz="1400" dirty="0">
              <a:solidFill>
                <a:schemeClr val="bg1"/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  <a:sym typeface="Bebas"/>
            </a:endParaRPr>
          </a:p>
          <a:p>
            <a:pPr algn="ctr" defTabSz="1219200">
              <a:lnSpc>
                <a:spcPct val="125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  <a:sym typeface="Bebas"/>
              </a:rPr>
              <a:t>普通廉价的机器组成服务器集群</a:t>
            </a:r>
            <a:endParaRPr lang="zh-CN" altLang="en-US" sz="1400" dirty="0">
              <a:solidFill>
                <a:schemeClr val="bg1"/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  <a:sym typeface="Bebas"/>
            </a:endParaRPr>
          </a:p>
        </p:txBody>
      </p:sp>
      <p:cxnSp>
        <p:nvCxnSpPr>
          <p:cNvPr id="96" name="直接连接符 95"/>
          <p:cNvCxnSpPr/>
          <p:nvPr/>
        </p:nvCxnSpPr>
        <p:spPr>
          <a:xfrm>
            <a:off x="4630105" y="3275060"/>
            <a:ext cx="57368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文本框 96"/>
          <p:cNvSpPr txBox="1"/>
          <p:nvPr/>
        </p:nvSpPr>
        <p:spPr>
          <a:xfrm>
            <a:off x="6614508" y="3421553"/>
            <a:ext cx="1772076" cy="396583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>
              <a:defRPr/>
            </a:pPr>
            <a:r>
              <a:rPr lang="zh-CN" altLang="zh-CN" sz="2000" b="1" dirty="0" smtClean="0">
                <a:solidFill>
                  <a:schemeClr val="bg1"/>
                </a:solidFill>
                <a:sym typeface="+mn-ea"/>
              </a:rPr>
              <a:t>效率</a:t>
            </a:r>
            <a:r>
              <a:rPr lang="zh-CN" altLang="en-US" sz="2000" b="1" dirty="0" smtClean="0">
                <a:solidFill>
                  <a:schemeClr val="bg1"/>
                </a:solidFill>
                <a:sym typeface="+mn-ea"/>
              </a:rPr>
              <a:t>高</a:t>
            </a:r>
            <a:endParaRPr lang="zh-CN" altLang="en-US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6346825" y="3891280"/>
            <a:ext cx="2186940" cy="783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200">
              <a:lnSpc>
                <a:spcPct val="125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  <a:sym typeface="+mn-ea"/>
              </a:rPr>
              <a:t>efficiency</a:t>
            </a:r>
            <a:endParaRPr lang="zh-CN" altLang="en-US" sz="1200" dirty="0">
              <a:solidFill>
                <a:schemeClr val="bg1"/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  <a:sym typeface="+mn-ea"/>
            </a:endParaRPr>
          </a:p>
          <a:p>
            <a:pPr algn="ctr" defTabSz="1219200">
              <a:lnSpc>
                <a:spcPct val="125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  <a:sym typeface="+mn-ea"/>
              </a:rPr>
              <a:t>并发数据，</a:t>
            </a:r>
            <a:r>
              <a:rPr lang="en-US" altLang="zh-CN" sz="1200" dirty="0">
                <a:solidFill>
                  <a:schemeClr val="bg1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  <a:sym typeface="+mn-ea"/>
              </a:rPr>
              <a:t>Hadoop</a:t>
            </a:r>
            <a:r>
              <a:rPr lang="zh-CN" altLang="en-US" sz="1200" dirty="0">
                <a:solidFill>
                  <a:schemeClr val="bg1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  <a:sym typeface="+mn-ea"/>
              </a:rPr>
              <a:t>可以在节点之间动态并行的移动数据</a:t>
            </a:r>
            <a:endParaRPr lang="zh-CN" altLang="en-US" sz="1200" dirty="0">
              <a:solidFill>
                <a:schemeClr val="bg1"/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  <a:sym typeface="+mn-ea"/>
            </a:endParaRPr>
          </a:p>
        </p:txBody>
      </p:sp>
      <p:cxnSp>
        <p:nvCxnSpPr>
          <p:cNvPr id="99" name="直接连接符 98"/>
          <p:cNvCxnSpPr/>
          <p:nvPr/>
        </p:nvCxnSpPr>
        <p:spPr>
          <a:xfrm>
            <a:off x="7213706" y="3275060"/>
            <a:ext cx="57368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本框 99"/>
          <p:cNvSpPr txBox="1"/>
          <p:nvPr/>
        </p:nvSpPr>
        <p:spPr>
          <a:xfrm>
            <a:off x="9184161" y="3421553"/>
            <a:ext cx="1772076" cy="396583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zh-CN" sz="2000" b="1" dirty="0">
                <a:solidFill>
                  <a:schemeClr val="bg1"/>
                </a:solidFill>
                <a:sym typeface="+mn-ea"/>
              </a:rPr>
              <a:t>可靠性</a:t>
            </a:r>
            <a:endParaRPr lang="zh-CN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9074095" y="3891124"/>
            <a:ext cx="1992208" cy="899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200">
              <a:lnSpc>
                <a:spcPct val="125000"/>
              </a:lnSpc>
            </a:pPr>
            <a:r>
              <a:rPr lang="en-US" altLang="zh-CN"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reliability</a:t>
            </a:r>
            <a:endParaRPr lang="en-US" altLang="zh-CN" sz="1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 defTabSz="1219200">
              <a:lnSpc>
                <a:spcPct val="125000"/>
              </a:lnSpc>
            </a:pPr>
            <a:r>
              <a:rPr lang="en-US" altLang="zh-CN"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hdfs.replication</a:t>
            </a:r>
            <a:endParaRPr lang="en-US" altLang="zh-CN" sz="1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 defTabSz="1219200">
              <a:lnSpc>
                <a:spcPct val="125000"/>
              </a:lnSpc>
            </a:pPr>
            <a:r>
              <a:rPr lang="en-US" altLang="zh-CN"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多份复制</a:t>
            </a:r>
            <a:r>
              <a:rPr lang="zh-CN" altLang="en-US"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</a:t>
            </a:r>
            <a:r>
              <a:rPr lang="en-US" altLang="zh-CN"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重新部署</a:t>
            </a:r>
            <a:endParaRPr lang="en-US" altLang="zh-CN" sz="1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02" name="直接连接符 101"/>
          <p:cNvCxnSpPr/>
          <p:nvPr/>
        </p:nvCxnSpPr>
        <p:spPr>
          <a:xfrm>
            <a:off x="9783359" y="3275060"/>
            <a:ext cx="57368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08735" y="234950"/>
            <a:ext cx="28086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Hadoop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优点特性</a:t>
            </a:r>
            <a:endParaRPr lang="zh-CN" altLang="en-US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prism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公众号：陈西设计之家。微信搜索即可"/>
          <p:cNvSpPr/>
          <p:nvPr/>
        </p:nvSpPr>
        <p:spPr>
          <a:xfrm>
            <a:off x="0" y="1856067"/>
            <a:ext cx="12192000" cy="351905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公众号：陈西设计之家。微信搜索即可"/>
          <p:cNvSpPr/>
          <p:nvPr/>
        </p:nvSpPr>
        <p:spPr>
          <a:xfrm>
            <a:off x="5122084" y="792492"/>
            <a:ext cx="1947832" cy="1947832"/>
          </a:xfrm>
          <a:prstGeom prst="ellipse">
            <a:avLst/>
          </a:prstGeom>
          <a:solidFill>
            <a:srgbClr val="0053A3"/>
          </a:solidFill>
          <a:ln w="31750">
            <a:solidFill>
              <a:schemeClr val="bg1"/>
            </a:solidFill>
          </a:ln>
          <a:effectLst>
            <a:outerShdw blurRad="4064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文本框 48"/>
          <p:cNvSpPr txBox="1"/>
          <p:nvPr/>
        </p:nvSpPr>
        <p:spPr>
          <a:xfrm>
            <a:off x="5359400" y="1302069"/>
            <a:ext cx="1473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2943225" y="3940505"/>
            <a:ext cx="630555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4749800" y="3179705"/>
            <a:ext cx="2692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MapReduce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5529263" y="3803899"/>
            <a:ext cx="11334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6096000" y="4371540"/>
            <a:ext cx="0" cy="345117"/>
          </a:xfrm>
          <a:prstGeom prst="line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:blinds dir="vert"/>
      </p:transition>
    </mc:Choice>
    <mc:Fallback>
      <p:transition spd="slow">
        <p:blinds dir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公众号：陈西设计之家。微信搜索即可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公众号：陈西设计之家。微信搜索即可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矩形 29"/>
          <p:cNvSpPr/>
          <p:nvPr/>
        </p:nvSpPr>
        <p:spPr>
          <a:xfrm>
            <a:off x="586196" y="2243704"/>
            <a:ext cx="826341" cy="725605"/>
          </a:xfrm>
          <a:prstGeom prst="rect">
            <a:avLst/>
          </a:prstGeom>
          <a:solidFill>
            <a:schemeClr val="bg1"/>
          </a:solidFill>
          <a:ln>
            <a:solidFill>
              <a:srgbClr val="0053A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053A3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  <a:sym typeface="Arial" panose="020B0604020202020204"/>
              </a:rPr>
              <a:t>A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0053A3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  <a:sym typeface="Arial" panose="020B0604020202020204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195" y="3933684"/>
            <a:ext cx="826341" cy="725605"/>
          </a:xfrm>
          <a:prstGeom prst="rect">
            <a:avLst/>
          </a:prstGeom>
          <a:solidFill>
            <a:schemeClr val="bg1"/>
          </a:solidFill>
          <a:ln>
            <a:solidFill>
              <a:srgbClr val="0053A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053A3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  <a:sym typeface="Arial" panose="020B0604020202020204"/>
              </a:rPr>
              <a:t>B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0053A3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  <a:sym typeface="Arial" panose="020B0604020202020204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629318" y="2139035"/>
            <a:ext cx="4303395" cy="1108710"/>
            <a:chOff x="1285454" y="1803018"/>
            <a:chExt cx="4303395" cy="1108710"/>
          </a:xfrm>
        </p:grpSpPr>
        <p:sp>
          <p:nvSpPr>
            <p:cNvPr id="39" name="文本框 38"/>
            <p:cNvSpPr txBox="1"/>
            <p:nvPr/>
          </p:nvSpPr>
          <p:spPr>
            <a:xfrm>
              <a:off x="1285455" y="1803018"/>
              <a:ext cx="1772076" cy="39658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</a:t>
              </a:r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阶段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1285454" y="2204973"/>
              <a:ext cx="4303395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9200">
                <a:lnSpc>
                  <a:spcPct val="125000"/>
                </a:lnSpc>
              </a:pPr>
              <a:r>
                <a:rPr lang="en-US" altLang="zh-CN" sz="140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进行拆分，把大数据拆分成若干份小数据，多个程序同时并行计算产生中间结果（不能重复，不能遗漏</a:t>
              </a:r>
              <a:r>
                <a:rPr lang="en-US" altLang="zh-CN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  <a:endParaRPr lang="en-US" altLang="zh-CN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1629318" y="3830822"/>
            <a:ext cx="4092032" cy="1031959"/>
            <a:chOff x="1285454" y="1803018"/>
            <a:chExt cx="4092032" cy="1031959"/>
          </a:xfrm>
        </p:grpSpPr>
        <p:sp>
          <p:nvSpPr>
            <p:cNvPr id="48" name="文本框 47"/>
            <p:cNvSpPr txBox="1"/>
            <p:nvPr/>
          </p:nvSpPr>
          <p:spPr>
            <a:xfrm>
              <a:off x="1285455" y="1803018"/>
              <a:ext cx="1772076" cy="39658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Reduce</a:t>
              </a:r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阶段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1285454" y="2205057"/>
              <a:ext cx="4092032" cy="6299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9200">
                <a:lnSpc>
                  <a:spcPct val="125000"/>
                </a:lnSpc>
              </a:pPr>
              <a:r>
                <a:rPr lang="en-US" altLang="zh-CN" sz="140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聚合阶段，通过程序对并行的结果进行最终的汇总计算，得出最终的结果。</a:t>
              </a:r>
              <a:endParaRPr lang="en-US" altLang="zh-CN" sz="140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72845" y="223145"/>
            <a:ext cx="2692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MapReduce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image-2021100717353181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282055" y="2265680"/>
            <a:ext cx="5854065" cy="28606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997200" y="1227455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先分再合，分而治之</a:t>
            </a:r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916305" y="1088390"/>
            <a:ext cx="1470660" cy="64516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思想</a:t>
            </a:r>
            <a:endParaRPr lang="zh-CN" altLang="en-US" sz="36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14:gallery dir="l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公众号：陈西设计之家。微信搜索即可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8" name="Oval 13"/>
          <p:cNvSpPr/>
          <p:nvPr/>
        </p:nvSpPr>
        <p:spPr>
          <a:xfrm>
            <a:off x="1172845" y="1717675"/>
            <a:ext cx="1755775" cy="1727835"/>
          </a:xfrm>
          <a:prstGeom prst="ellipse">
            <a:avLst/>
          </a:prstGeom>
          <a:noFill/>
          <a:ln>
            <a:solidFill>
              <a:srgbClr val="0053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600"/>
            <a:endParaRPr lang="en-GB" sz="1600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</a:endParaRPr>
          </a:p>
        </p:txBody>
      </p:sp>
      <p:sp>
        <p:nvSpPr>
          <p:cNvPr id="32" name="Oval 14"/>
          <p:cNvSpPr/>
          <p:nvPr/>
        </p:nvSpPr>
        <p:spPr>
          <a:xfrm>
            <a:off x="664845" y="1795780"/>
            <a:ext cx="1588135" cy="1571625"/>
          </a:xfrm>
          <a:prstGeom prst="ellipse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600"/>
            <a:r>
              <a:rPr lang="en-US" altLang="en-GB" sz="1600">
                <a:solidFill>
                  <a:schemeClr val="bg1"/>
                </a:solidFill>
                <a:latin typeface="Calibri" panose="020F0502020204030204"/>
              </a:rPr>
              <a:t>Mapper</a:t>
            </a:r>
            <a:endParaRPr lang="en-US" altLang="en-GB" sz="1600">
              <a:solidFill>
                <a:schemeClr val="bg1"/>
              </a:solidFill>
              <a:latin typeface="Calibri" panose="020F0502020204030204"/>
            </a:endParaRPr>
          </a:p>
        </p:txBody>
      </p:sp>
      <p:sp>
        <p:nvSpPr>
          <p:cNvPr id="53" name="Oval 19"/>
          <p:cNvSpPr/>
          <p:nvPr/>
        </p:nvSpPr>
        <p:spPr>
          <a:xfrm>
            <a:off x="5270500" y="1703070"/>
            <a:ext cx="1734820" cy="17570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600"/>
            <a:endParaRPr lang="en-GB" sz="1600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</a:endParaRPr>
          </a:p>
        </p:txBody>
      </p:sp>
      <p:sp>
        <p:nvSpPr>
          <p:cNvPr id="54" name="Oval 20"/>
          <p:cNvSpPr/>
          <p:nvPr/>
        </p:nvSpPr>
        <p:spPr>
          <a:xfrm>
            <a:off x="4793615" y="1793875"/>
            <a:ext cx="1670050" cy="1586865"/>
          </a:xfrm>
          <a:prstGeom prst="ellipse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600"/>
            <a:r>
              <a:rPr lang="en-US" altLang="en-GB" sz="1600">
                <a:solidFill>
                  <a:srgbClr val="00B0F0"/>
                </a:solidFill>
                <a:latin typeface="Calibri" panose="020F0502020204030204"/>
              </a:rPr>
              <a:t>Reducer</a:t>
            </a:r>
            <a:endParaRPr lang="en-US" altLang="en-GB" sz="1600">
              <a:solidFill>
                <a:srgbClr val="00B0F0"/>
              </a:solidFill>
              <a:latin typeface="Calibri" panose="020F0502020204030204"/>
            </a:endParaRPr>
          </a:p>
        </p:txBody>
      </p:sp>
      <p:sp>
        <p:nvSpPr>
          <p:cNvPr id="60" name="Oval 24"/>
          <p:cNvSpPr/>
          <p:nvPr/>
        </p:nvSpPr>
        <p:spPr>
          <a:xfrm>
            <a:off x="9003665" y="1689735"/>
            <a:ext cx="1792605" cy="1759585"/>
          </a:xfrm>
          <a:prstGeom prst="ellipse">
            <a:avLst/>
          </a:prstGeom>
          <a:noFill/>
          <a:ln>
            <a:solidFill>
              <a:srgbClr val="0053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600"/>
            <a:endParaRPr lang="en-GB" sz="1600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</a:endParaRPr>
          </a:p>
        </p:txBody>
      </p:sp>
      <p:sp>
        <p:nvSpPr>
          <p:cNvPr id="64" name="Oval 25"/>
          <p:cNvSpPr/>
          <p:nvPr/>
        </p:nvSpPr>
        <p:spPr>
          <a:xfrm>
            <a:off x="8651875" y="1767205"/>
            <a:ext cx="1611630" cy="1640840"/>
          </a:xfrm>
          <a:prstGeom prst="ellipse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600"/>
            <a:r>
              <a:rPr lang="en-US" altLang="en-GB" sz="1600">
                <a:solidFill>
                  <a:schemeClr val="bg1"/>
                </a:solidFill>
                <a:latin typeface="Calibri" panose="020F0502020204030204"/>
              </a:rPr>
              <a:t>Driver</a:t>
            </a:r>
            <a:endParaRPr lang="en-US" altLang="en-GB" sz="1600">
              <a:solidFill>
                <a:schemeClr val="bg1"/>
              </a:solidFill>
              <a:latin typeface="Calibri" panose="020F0502020204030204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72845" y="223145"/>
            <a:ext cx="2692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MapReduce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66420" y="1217930"/>
            <a:ext cx="22682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dirty="0" smtClean="0">
                <a:sym typeface="+mn-ea"/>
              </a:rPr>
              <a:t>MapReduce</a:t>
            </a:r>
            <a:r>
              <a:rPr lang="zh-CN" altLang="en-US" dirty="0" smtClean="0">
                <a:sym typeface="+mn-ea"/>
              </a:rPr>
              <a:t>编程规范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62305" y="3923665"/>
            <a:ext cx="660019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 dirty="0" smtClean="0">
                <a:sym typeface="+mn-ea"/>
              </a:rPr>
              <a:t>MapReduce</a:t>
            </a:r>
            <a:r>
              <a:rPr lang="zh-CN" altLang="zh-CN" sz="1600" dirty="0">
                <a:sym typeface="+mn-ea"/>
              </a:rPr>
              <a:t>编程模型只能包含一个</a:t>
            </a:r>
            <a:r>
              <a:rPr lang="en-US" altLang="zh-CN" sz="1600" dirty="0">
                <a:sym typeface="+mn-ea"/>
              </a:rPr>
              <a:t>Map</a:t>
            </a:r>
            <a:r>
              <a:rPr lang="zh-CN" altLang="zh-CN" sz="1600" dirty="0">
                <a:sym typeface="+mn-ea"/>
              </a:rPr>
              <a:t>阶段和一个</a:t>
            </a:r>
            <a:r>
              <a:rPr lang="en-US" altLang="zh-CN" sz="1600" dirty="0">
                <a:sym typeface="+mn-ea"/>
              </a:rPr>
              <a:t>Reduce</a:t>
            </a:r>
            <a:r>
              <a:rPr lang="zh-CN" altLang="zh-CN" sz="1600" dirty="0" smtClean="0">
                <a:sym typeface="+mn-ea"/>
              </a:rPr>
              <a:t>阶段</a:t>
            </a:r>
            <a:endParaRPr lang="zh-CN" altLang="zh-CN" sz="1600" dirty="0" smtClean="0">
              <a:sym typeface="+mn-ea"/>
            </a:endParaRPr>
          </a:p>
          <a:p>
            <a:endParaRPr lang="en-US" altLang="zh-CN" sz="1600" dirty="0" smtClean="0"/>
          </a:p>
          <a:p>
            <a:pPr marL="0" indent="0">
              <a:buNone/>
            </a:pPr>
            <a:r>
              <a:rPr lang="zh-CN" altLang="zh-CN" sz="1600" dirty="0" smtClean="0">
                <a:sym typeface="+mn-ea"/>
              </a:rPr>
              <a:t>如果</a:t>
            </a:r>
            <a:r>
              <a:rPr lang="zh-CN" altLang="zh-CN" sz="1600" dirty="0">
                <a:sym typeface="+mn-ea"/>
              </a:rPr>
              <a:t>用户的业务逻辑非常复杂，那就只能多个</a:t>
            </a:r>
            <a:r>
              <a:rPr lang="en-US" altLang="zh-CN" sz="1600" dirty="0">
                <a:sym typeface="+mn-ea"/>
              </a:rPr>
              <a:t>MapReduce</a:t>
            </a:r>
            <a:r>
              <a:rPr lang="zh-CN" altLang="zh-CN" sz="1600" dirty="0" smtClean="0">
                <a:sym typeface="+mn-ea"/>
              </a:rPr>
              <a:t>程序串行</a:t>
            </a:r>
            <a:r>
              <a:rPr lang="zh-CN" altLang="zh-CN" sz="1600" dirty="0">
                <a:sym typeface="+mn-ea"/>
              </a:rPr>
              <a:t>运行</a:t>
            </a:r>
            <a:endParaRPr lang="zh-CN" altLang="zh-CN" sz="1600" dirty="0">
              <a:sym typeface="+mn-ea"/>
            </a:endParaRPr>
          </a:p>
          <a:p>
            <a:pPr marL="0" indent="0">
              <a:buNone/>
            </a:pPr>
            <a:endParaRPr lang="zh-CN" altLang="zh-CN" sz="1600" dirty="0">
              <a:sym typeface="+mn-ea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706413" y="5140874"/>
            <a:ext cx="1013989" cy="108641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600" dirty="0" smtClean="0"/>
              <a:t>Mapper</a:t>
            </a:r>
            <a:endParaRPr lang="zh-CN" altLang="en-US" sz="1600" dirty="0"/>
          </a:p>
        </p:txBody>
      </p:sp>
      <p:sp>
        <p:nvSpPr>
          <p:cNvPr id="30" name="圆角矩形 29"/>
          <p:cNvSpPr/>
          <p:nvPr/>
        </p:nvSpPr>
        <p:spPr>
          <a:xfrm>
            <a:off x="2476367" y="5140874"/>
            <a:ext cx="1013989" cy="1086416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600" dirty="0" smtClean="0"/>
              <a:t>Reducer</a:t>
            </a:r>
            <a:endParaRPr lang="zh-CN" altLang="en-US" sz="1600" dirty="0"/>
          </a:p>
        </p:txBody>
      </p:sp>
      <p:sp>
        <p:nvSpPr>
          <p:cNvPr id="31" name="圆角矩形 30"/>
          <p:cNvSpPr/>
          <p:nvPr/>
        </p:nvSpPr>
        <p:spPr>
          <a:xfrm>
            <a:off x="5949232" y="5132191"/>
            <a:ext cx="1013989" cy="1086416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600" dirty="0" smtClean="0"/>
              <a:t>Reducer</a:t>
            </a:r>
            <a:endParaRPr lang="zh-CN" altLang="en-US" sz="1600" dirty="0"/>
          </a:p>
        </p:txBody>
      </p:sp>
      <p:sp>
        <p:nvSpPr>
          <p:cNvPr id="8" name="圆角矩形 7"/>
          <p:cNvSpPr/>
          <p:nvPr/>
        </p:nvSpPr>
        <p:spPr>
          <a:xfrm>
            <a:off x="4080582" y="5132191"/>
            <a:ext cx="1013989" cy="108641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600"/>
              <a:t>Mapper</a:t>
            </a:r>
            <a:endParaRPr lang="zh-CN" altLang="en-US" sz="1600"/>
          </a:p>
        </p:txBody>
      </p:sp>
      <p:sp>
        <p:nvSpPr>
          <p:cNvPr id="9" name="右箭头 8"/>
          <p:cNvSpPr/>
          <p:nvPr/>
        </p:nvSpPr>
        <p:spPr>
          <a:xfrm>
            <a:off x="1924107" y="5580601"/>
            <a:ext cx="344032" cy="206962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右箭头 14"/>
          <p:cNvSpPr/>
          <p:nvPr/>
        </p:nvSpPr>
        <p:spPr>
          <a:xfrm>
            <a:off x="3613453" y="5571918"/>
            <a:ext cx="344032" cy="206962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右箭头 34"/>
          <p:cNvSpPr/>
          <p:nvPr/>
        </p:nvSpPr>
        <p:spPr>
          <a:xfrm>
            <a:off x="5340765" y="5571918"/>
            <a:ext cx="344032" cy="206962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8787765" y="3923665"/>
            <a:ext cx="22250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Driver</a:t>
            </a:r>
            <a:r>
              <a:rPr lang="zh-CN" altLang="en-US"/>
              <a:t>：客户端提交作业</a:t>
            </a:r>
            <a:r>
              <a:rPr lang="zh-CN" altLang="en-US"/>
              <a:t>的驱动程序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ldLvl="0" animBg="1"/>
      <p:bldP spid="30" grpId="0" bldLvl="0" animBg="1"/>
      <p:bldP spid="31" grpId="0" bldLvl="0" animBg="1"/>
      <p:bldP spid="8" grpId="0" bldLvl="0" animBg="1"/>
      <p:bldP spid="9" grpId="0" bldLvl="0" animBg="1"/>
      <p:bldP spid="15" grpId="0" bldLvl="0" animBg="1"/>
      <p:bldP spid="35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公众号：陈西设计之家。微信搜索即可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3" name="公众号：陈西设计之家。微信搜索即可"/>
          <p:cNvSpPr txBox="1"/>
          <p:nvPr/>
        </p:nvSpPr>
        <p:spPr>
          <a:xfrm>
            <a:off x="1081439" y="215184"/>
            <a:ext cx="3543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请在这里开始你的表演</a:t>
            </a:r>
            <a:endParaRPr lang="zh-CN" altLang="en-US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438150" y="1290955"/>
            <a:ext cx="278828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dirty="0" smtClean="0">
                <a:sym typeface="+mn-ea"/>
              </a:rPr>
              <a:t>MapReduce </a:t>
            </a:r>
            <a:r>
              <a:rPr lang="zh-CN" altLang="en-US" dirty="0" smtClean="0">
                <a:sym typeface="+mn-ea"/>
              </a:rPr>
              <a:t>内部执行流程</a:t>
            </a:r>
            <a:endParaRPr lang="zh-CN" altLang="en-US"/>
          </a:p>
        </p:txBody>
      </p:sp>
      <p:sp>
        <p:nvSpPr>
          <p:cNvPr id="3" name="圆角矩形 2"/>
          <p:cNvSpPr/>
          <p:nvPr/>
        </p:nvSpPr>
        <p:spPr>
          <a:xfrm>
            <a:off x="1031240" y="3783299"/>
            <a:ext cx="823865" cy="196366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400" dirty="0" smtClean="0"/>
              <a:t>input</a:t>
            </a:r>
            <a:endParaRPr lang="en-US" altLang="zh-CN" sz="1400" dirty="0" smtClean="0"/>
          </a:p>
          <a:p>
            <a:pPr algn="ctr"/>
            <a:r>
              <a:rPr lang="en-US" altLang="zh-CN" sz="1400" dirty="0"/>
              <a:t>data</a:t>
            </a:r>
            <a:endParaRPr lang="zh-CN" altLang="en-US" sz="1400" dirty="0"/>
          </a:p>
        </p:txBody>
      </p:sp>
      <p:sp>
        <p:nvSpPr>
          <p:cNvPr id="8" name="圆角矩形 7"/>
          <p:cNvSpPr/>
          <p:nvPr/>
        </p:nvSpPr>
        <p:spPr>
          <a:xfrm>
            <a:off x="2454548" y="3799878"/>
            <a:ext cx="823865" cy="1963664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400" dirty="0" smtClean="0"/>
              <a:t>input</a:t>
            </a:r>
            <a:endParaRPr lang="en-US" altLang="zh-CN" sz="1400" dirty="0" smtClean="0"/>
          </a:p>
          <a:p>
            <a:pPr algn="ctr"/>
            <a:r>
              <a:rPr lang="en-US" altLang="zh-CN" sz="1400" dirty="0" smtClean="0"/>
              <a:t>Format</a:t>
            </a:r>
            <a:endParaRPr lang="zh-CN" altLang="en-US" sz="1400" dirty="0"/>
          </a:p>
        </p:txBody>
      </p:sp>
      <p:sp>
        <p:nvSpPr>
          <p:cNvPr id="5" name="圆角矩形 4"/>
          <p:cNvSpPr/>
          <p:nvPr/>
        </p:nvSpPr>
        <p:spPr>
          <a:xfrm>
            <a:off x="4267340" y="3651232"/>
            <a:ext cx="1213165" cy="660903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dirty="0" smtClean="0"/>
              <a:t>Mapper</a:t>
            </a:r>
            <a:endParaRPr lang="zh-CN" altLang="en-US" dirty="0"/>
          </a:p>
        </p:txBody>
      </p:sp>
      <p:sp>
        <p:nvSpPr>
          <p:cNvPr id="10" name="圆角矩形 9"/>
          <p:cNvSpPr/>
          <p:nvPr/>
        </p:nvSpPr>
        <p:spPr>
          <a:xfrm>
            <a:off x="4267339" y="4500997"/>
            <a:ext cx="1213165" cy="660903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dirty="0" smtClean="0"/>
              <a:t>Mapper</a:t>
            </a:r>
            <a:endParaRPr lang="zh-CN" altLang="en-US" dirty="0"/>
          </a:p>
        </p:txBody>
      </p:sp>
      <p:sp>
        <p:nvSpPr>
          <p:cNvPr id="11" name="圆角矩形 10"/>
          <p:cNvSpPr/>
          <p:nvPr/>
        </p:nvSpPr>
        <p:spPr>
          <a:xfrm>
            <a:off x="4267339" y="5350762"/>
            <a:ext cx="1213165" cy="660903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dirty="0" smtClean="0"/>
              <a:t>mapper</a:t>
            </a:r>
            <a:endParaRPr lang="zh-CN" altLang="en-US" dirty="0"/>
          </a:p>
        </p:txBody>
      </p:sp>
      <p:sp>
        <p:nvSpPr>
          <p:cNvPr id="13" name="圆角矩形 12"/>
          <p:cNvSpPr/>
          <p:nvPr/>
        </p:nvSpPr>
        <p:spPr>
          <a:xfrm>
            <a:off x="6339073" y="4500996"/>
            <a:ext cx="1213165" cy="66090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dirty="0" smtClean="0"/>
              <a:t>Reducer</a:t>
            </a:r>
            <a:endParaRPr lang="zh-CN" altLang="en-US" dirty="0"/>
          </a:p>
        </p:txBody>
      </p:sp>
      <p:sp>
        <p:nvSpPr>
          <p:cNvPr id="14" name="圆角矩形 13"/>
          <p:cNvSpPr/>
          <p:nvPr/>
        </p:nvSpPr>
        <p:spPr>
          <a:xfrm>
            <a:off x="8530785" y="3846091"/>
            <a:ext cx="823865" cy="1963664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400" dirty="0" smtClean="0"/>
              <a:t>out</a:t>
            </a:r>
            <a:r>
              <a:rPr lang="en-US" altLang="zh-CN" sz="1400" dirty="0" smtClean="0"/>
              <a:t>put</a:t>
            </a:r>
            <a:endParaRPr lang="en-US" altLang="zh-CN" sz="1400" dirty="0" smtClean="0"/>
          </a:p>
          <a:p>
            <a:pPr algn="ctr"/>
            <a:r>
              <a:rPr lang="en-US" altLang="zh-CN" sz="1400" dirty="0" smtClean="0"/>
              <a:t>Format</a:t>
            </a:r>
            <a:endParaRPr lang="zh-CN" altLang="en-US" sz="1400" dirty="0"/>
          </a:p>
        </p:txBody>
      </p:sp>
      <p:sp>
        <p:nvSpPr>
          <p:cNvPr id="15" name="圆角矩形 14"/>
          <p:cNvSpPr/>
          <p:nvPr/>
        </p:nvSpPr>
        <p:spPr>
          <a:xfrm>
            <a:off x="9921264" y="3814695"/>
            <a:ext cx="823865" cy="196366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400" dirty="0" smtClean="0"/>
              <a:t>output</a:t>
            </a:r>
            <a:endParaRPr lang="en-US" altLang="zh-CN" sz="1400" dirty="0" smtClean="0"/>
          </a:p>
          <a:p>
            <a:pPr algn="ctr"/>
            <a:r>
              <a:rPr lang="en-US" altLang="zh-CN" sz="1400" dirty="0"/>
              <a:t>data</a:t>
            </a:r>
            <a:endParaRPr lang="zh-CN" altLang="en-US" sz="1400" dirty="0"/>
          </a:p>
        </p:txBody>
      </p:sp>
      <p:sp>
        <p:nvSpPr>
          <p:cNvPr id="12" name="右箭头 11"/>
          <p:cNvSpPr/>
          <p:nvPr/>
        </p:nvSpPr>
        <p:spPr>
          <a:xfrm>
            <a:off x="1928489" y="4616040"/>
            <a:ext cx="452674" cy="193599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右箭头 16"/>
          <p:cNvSpPr/>
          <p:nvPr/>
        </p:nvSpPr>
        <p:spPr>
          <a:xfrm rot="19256876">
            <a:off x="3492349" y="4186426"/>
            <a:ext cx="452674" cy="193599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右箭头 17"/>
          <p:cNvSpPr/>
          <p:nvPr/>
        </p:nvSpPr>
        <p:spPr>
          <a:xfrm>
            <a:off x="3551729" y="4681248"/>
            <a:ext cx="452674" cy="193599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右箭头 18"/>
          <p:cNvSpPr/>
          <p:nvPr/>
        </p:nvSpPr>
        <p:spPr>
          <a:xfrm rot="2339384">
            <a:off x="3520868" y="5170764"/>
            <a:ext cx="452674" cy="193599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右箭头 19"/>
          <p:cNvSpPr/>
          <p:nvPr/>
        </p:nvSpPr>
        <p:spPr>
          <a:xfrm>
            <a:off x="5678262" y="4681248"/>
            <a:ext cx="452674" cy="193599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右箭头 20"/>
          <p:cNvSpPr/>
          <p:nvPr/>
        </p:nvSpPr>
        <p:spPr>
          <a:xfrm>
            <a:off x="7815174" y="4681248"/>
            <a:ext cx="452674" cy="193599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右箭头 21"/>
          <p:cNvSpPr/>
          <p:nvPr/>
        </p:nvSpPr>
        <p:spPr>
          <a:xfrm>
            <a:off x="9411620" y="4699727"/>
            <a:ext cx="452674" cy="193599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882650" y="1882775"/>
            <a:ext cx="10206355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/>
              <a:t>除了Map和Reduce过程,内部包含了很多默认组件和默认的行为，如：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组件：读取数据组件InputFormat、输出数据组件OutputFormat；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行为：排序（key的字典序排序）、分组（reduce阶段key相同的分为一组，一组调用一次reduce处理）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14:switch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8" grpId="0" bldLvl="0" animBg="1"/>
      <p:bldP spid="5" grpId="0" bldLvl="0" animBg="1"/>
      <p:bldP spid="10" grpId="0" bldLvl="0" animBg="1"/>
      <p:bldP spid="11" grpId="0" bldLvl="0" animBg="1"/>
      <p:bldP spid="13" grpId="0" bldLvl="0" animBg="1"/>
      <p:bldP spid="14" grpId="0" bldLvl="0" animBg="1"/>
      <p:bldP spid="15" grpId="0" bldLvl="0" animBg="1"/>
      <p:bldP spid="12" grpId="0" bldLvl="0" animBg="1"/>
      <p:bldP spid="17" grpId="0" bldLvl="0" animBg="1"/>
      <p:bldP spid="18" grpId="0" bldLvl="0" animBg="1"/>
      <p:bldP spid="19" grpId="0" bldLvl="0" animBg="1"/>
      <p:bldP spid="20" grpId="0" bldLvl="0" animBg="1"/>
      <p:bldP spid="21" grpId="0" bldLvl="0" animBg="1"/>
      <p:bldP spid="22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公众号：陈西设计之家。微信搜索即可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870585" y="1904496"/>
            <a:ext cx="10363200" cy="0"/>
          </a:xfrm>
          <a:prstGeom prst="line">
            <a:avLst/>
          </a:prstGeom>
          <a:ln>
            <a:solidFill>
              <a:srgbClr val="0053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86"/>
          <p:cNvSpPr txBox="1"/>
          <p:nvPr/>
        </p:nvSpPr>
        <p:spPr>
          <a:xfrm>
            <a:off x="1083945" y="1105410"/>
            <a:ext cx="2214880" cy="6819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lstStyle/>
          <a:p>
            <a:pPr>
              <a:lnSpc>
                <a:spcPct val="120000"/>
              </a:lnSpc>
            </a:pPr>
            <a:r>
              <a:rPr lang="zh-CN" altLang="zh-CN" sz="32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序列化机制</a:t>
            </a:r>
            <a:endParaRPr lang="zh-CN" altLang="zh-CN" sz="32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72845" y="223145"/>
            <a:ext cx="2692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MapReduce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40130" y="2552065"/>
            <a:ext cx="4105275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lnSpc>
                <a:spcPct val="150000"/>
              </a:lnSpc>
              <a:buNone/>
            </a:pPr>
            <a:r>
              <a:rPr lang="en-US" altLang="zh-CN" dirty="0" smtClean="0">
                <a:solidFill>
                  <a:schemeClr val="tx1"/>
                </a:solidFill>
                <a:sym typeface="+mn-ea"/>
              </a:rPr>
              <a:t>Hadoop </a:t>
            </a:r>
            <a:r>
              <a:rPr lang="zh-CN" altLang="en-US" dirty="0" smtClean="0">
                <a:solidFill>
                  <a:schemeClr val="tx1"/>
                </a:solidFill>
                <a:sym typeface="+mn-ea"/>
              </a:rPr>
              <a:t>有自己特有的序列化与反序列化机制，通过</a:t>
            </a:r>
            <a:r>
              <a:rPr lang="en-US" altLang="zh-CN" dirty="0" smtClean="0">
                <a:solidFill>
                  <a:schemeClr val="tx1"/>
                </a:solidFill>
                <a:sym typeface="+mn-ea"/>
              </a:rPr>
              <a:t>Writable</a:t>
            </a:r>
            <a:r>
              <a:rPr lang="zh-CN" altLang="en-US" dirty="0" smtClean="0">
                <a:solidFill>
                  <a:schemeClr val="tx1"/>
                </a:solidFill>
                <a:sym typeface="+mn-ea"/>
              </a:rPr>
              <a:t>接口实现，并封装成了对应的</a:t>
            </a:r>
            <a:r>
              <a:rPr lang="zh-CN" altLang="en-US" dirty="0" smtClean="0">
                <a:solidFill>
                  <a:schemeClr val="tx1"/>
                </a:solidFill>
                <a:sym typeface="+mn-ea"/>
              </a:rPr>
              <a:t>对象</a:t>
            </a:r>
            <a:endParaRPr lang="zh-CN" altLang="en-US" dirty="0" smtClean="0">
              <a:solidFill>
                <a:schemeClr val="tx1"/>
              </a:solidFill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14400" y="5187950"/>
            <a:ext cx="4754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dirty="0">
                <a:sym typeface="+mn-ea"/>
              </a:rPr>
              <a:t>序列化：将</a:t>
            </a:r>
            <a:r>
              <a:rPr lang="zh-CN" altLang="en-US" dirty="0">
                <a:solidFill>
                  <a:srgbClr val="FF0000"/>
                </a:solidFill>
                <a:sym typeface="+mn-ea"/>
              </a:rPr>
              <a:t>结构化对象</a:t>
            </a:r>
            <a:r>
              <a:rPr lang="zh-CN" altLang="en-US" dirty="0">
                <a:sym typeface="+mn-ea"/>
              </a:rPr>
              <a:t>转换成</a:t>
            </a:r>
            <a:r>
              <a:rPr lang="zh-CN" altLang="en-US" dirty="0">
                <a:solidFill>
                  <a:srgbClr val="FF0000"/>
                </a:solidFill>
                <a:sym typeface="+mn-ea"/>
              </a:rPr>
              <a:t>字节流</a:t>
            </a:r>
            <a:endParaRPr lang="zh-CN" altLang="en-US" dirty="0">
              <a:solidFill>
                <a:srgbClr val="FF0000"/>
              </a:solidFill>
              <a:sym typeface="+mn-ea"/>
            </a:endParaRPr>
          </a:p>
          <a:p>
            <a:pPr algn="l"/>
            <a:r>
              <a:rPr lang="zh-CN" altLang="en-US" dirty="0">
                <a:sym typeface="+mn-ea"/>
              </a:rPr>
              <a:t>以便于进行网络传输或写入持久存储的过程。</a:t>
            </a:r>
            <a:endParaRPr lang="zh-CN" altLang="en-US"/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6668745" y="2021489"/>
          <a:ext cx="4680000" cy="3996240"/>
        </p:xfrm>
        <a:graphic>
          <a:graphicData uri="http://schemas.openxmlformats.org/drawingml/2006/table">
            <a:tbl>
              <a:tblPr/>
              <a:tblGrid>
                <a:gridCol w="2340000"/>
                <a:gridCol w="2340000"/>
              </a:tblGrid>
              <a:tr h="39624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Hadoop</a:t>
                      </a: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数据类型</a:t>
                      </a:r>
                      <a:endParaRPr kumimoji="0" lang="zh-CN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libaba PuHuiTi R" pitchFamily="18" charset="-122"/>
                        <a:ea typeface="Alibaba PuHuiTi R" pitchFamily="18" charset="-122"/>
                        <a:cs typeface="Alibaba PuHuiTi R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53A3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Java</a:t>
                      </a: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数据类型</a:t>
                      </a:r>
                      <a:endParaRPr kumimoji="0" lang="zh-CN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libaba PuHuiTi R" pitchFamily="18" charset="-122"/>
                        <a:ea typeface="Alibaba PuHuiTi R" pitchFamily="18" charset="-122"/>
                        <a:cs typeface="Alibaba PuHuiTi R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53A3"/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Alibaba PuHuiTi B"/>
                          <a:cs typeface="微软雅黑" panose="020B0503020204020204" pitchFamily="34" charset="-122"/>
                        </a:rPr>
                        <a:t>BooleanWritable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Alibaba PuHuiTi B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Alibaba PuHuiTi B"/>
                          <a:cs typeface="微软雅黑" panose="020B0503020204020204" pitchFamily="34" charset="-122"/>
                        </a:rPr>
                        <a:t>boolean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Alibaba PuHuiTi B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Alibaba PuHuiTi B"/>
                          <a:cs typeface="微软雅黑" panose="020B0503020204020204" pitchFamily="34" charset="-122"/>
                        </a:rPr>
                        <a:t>ByteWritable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Alibaba PuHuiTi B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Alibaba PuHuiTi B"/>
                          <a:cs typeface="微软雅黑" panose="020B0503020204020204" pitchFamily="34" charset="-122"/>
                        </a:rPr>
                        <a:t>byte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Alibaba PuHuiTi B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Alibaba PuHuiTi B"/>
                          <a:cs typeface="微软雅黑" panose="020B0503020204020204" pitchFamily="34" charset="-122"/>
                        </a:rPr>
                        <a:t>IntWritable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Alibaba PuHuiTi B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  <a:alpha val="79999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Alibaba PuHuiTi B"/>
                          <a:cs typeface="微软雅黑" panose="020B0503020204020204" pitchFamily="34" charset="-122"/>
                        </a:rPr>
                        <a:t>int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Alibaba PuHuiTi B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  <a:alpha val="79999"/>
                      </a:schemeClr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Alibaba PuHuiTi B"/>
                          <a:cs typeface="微软雅黑" panose="020B0503020204020204" pitchFamily="34" charset="-122"/>
                        </a:rPr>
                        <a:t>FloatWritable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Alibaba PuHuiTi B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  <a:alpha val="79999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Alibaba PuHuiTi B"/>
                          <a:cs typeface="微软雅黑" panose="020B0503020204020204" pitchFamily="34" charset="-122"/>
                        </a:rPr>
                        <a:t>float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Alibaba PuHuiTi B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  <a:alpha val="79999"/>
                      </a:schemeClr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Alibaba PuHuiTi B"/>
                          <a:cs typeface="微软雅黑" panose="020B0503020204020204" pitchFamily="34" charset="-122"/>
                        </a:rPr>
                        <a:t>LongWritable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Alibaba PuHuiTi B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  <a:alpha val="79999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Alibaba PuHuiTi B"/>
                          <a:cs typeface="微软雅黑" panose="020B0503020204020204" pitchFamily="34" charset="-122"/>
                        </a:rPr>
                        <a:t>long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Alibaba PuHuiTi B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  <a:alpha val="79999"/>
                      </a:schemeClr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Alibaba PuHuiTi B"/>
                          <a:cs typeface="微软雅黑" panose="020B0503020204020204" pitchFamily="34" charset="-122"/>
                        </a:rPr>
                        <a:t>DoubleWritable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Alibaba PuHuiTi B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  <a:alpha val="79999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Alibaba PuHuiTi B"/>
                          <a:cs typeface="微软雅黑" panose="020B0503020204020204" pitchFamily="34" charset="-122"/>
                        </a:rPr>
                        <a:t>double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Alibaba PuHuiTi B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  <a:alpha val="79999"/>
                      </a:schemeClr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Alibaba PuHuiTi B"/>
                          <a:cs typeface="微软雅黑" panose="020B0503020204020204" pitchFamily="34" charset="-122"/>
                        </a:rPr>
                        <a:t>Text</a:t>
                      </a:r>
                      <a:endParaRPr lang="zh-CN" sz="9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Alibaba PuHuiTi B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  <a:alpha val="79999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Alibaba PuHuiTi B"/>
                          <a:cs typeface="微软雅黑" panose="020B0503020204020204" pitchFamily="34" charset="-122"/>
                        </a:rPr>
                        <a:t>String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Alibaba PuHuiTi B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  <a:alpha val="79999"/>
                      </a:schemeClr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Alibaba PuHuiTi B"/>
                          <a:cs typeface="微软雅黑" panose="020B0503020204020204" pitchFamily="34" charset="-122"/>
                        </a:rPr>
                        <a:t>MapWritable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Alibaba PuHuiTi B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  <a:alpha val="79999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Alibaba PuHuiTi B"/>
                          <a:cs typeface="微软雅黑" panose="020B0503020204020204" pitchFamily="34" charset="-122"/>
                        </a:rPr>
                        <a:t>map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Alibaba PuHuiTi B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  <a:alpha val="79999"/>
                      </a:schemeClr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Alibaba PuHuiTi B"/>
                          <a:cs typeface="微软雅黑" panose="020B0503020204020204" pitchFamily="34" charset="-122"/>
                        </a:rPr>
                        <a:t>ArrayWritable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Alibaba PuHuiTi B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  <a:alpha val="79999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Alibaba PuHuiTi B"/>
                          <a:cs typeface="微软雅黑" panose="020B0503020204020204" pitchFamily="34" charset="-122"/>
                        </a:rPr>
                        <a:t>array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Alibaba PuHuiTi B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  <a:alpha val="79999"/>
                      </a:schemeClr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Alibaba PuHuiTi B"/>
                          <a:cs typeface="微软雅黑" panose="020B0503020204020204" pitchFamily="34" charset="-122"/>
                        </a:rPr>
                        <a:t>NullWritable</a:t>
                      </a:r>
                      <a:endParaRPr lang="zh-CN" sz="9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Alibaba PuHuiTi B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  <a:alpha val="79999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Alibaba PuHuiTi B"/>
                          <a:cs typeface="微软雅黑" panose="020B0503020204020204" pitchFamily="34" charset="-122"/>
                        </a:rPr>
                        <a:t>null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Alibaba PuHuiTi B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  <a:alpha val="79999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split orient="vert"/>
      </p:transition>
    </mc:Choice>
    <mc:Fallback>
      <p:transition spd="slow">
        <p:split orient="vert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/>
          <p:cNvSpPr/>
          <p:nvPr/>
        </p:nvSpPr>
        <p:spPr>
          <a:xfrm>
            <a:off x="0" y="1856067"/>
            <a:ext cx="12192000" cy="351905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公众号：陈西设计之家。微信搜索即可"/>
          <p:cNvSpPr/>
          <p:nvPr/>
        </p:nvSpPr>
        <p:spPr>
          <a:xfrm>
            <a:off x="5122084" y="792492"/>
            <a:ext cx="1947832" cy="1947832"/>
          </a:xfrm>
          <a:prstGeom prst="ellipse">
            <a:avLst/>
          </a:prstGeom>
          <a:solidFill>
            <a:srgbClr val="0053A3"/>
          </a:solidFill>
          <a:ln w="31750">
            <a:solidFill>
              <a:schemeClr val="bg1"/>
            </a:solidFill>
          </a:ln>
          <a:effectLst>
            <a:outerShdw blurRad="4064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文本框 48"/>
          <p:cNvSpPr txBox="1"/>
          <p:nvPr/>
        </p:nvSpPr>
        <p:spPr>
          <a:xfrm>
            <a:off x="5359400" y="1302069"/>
            <a:ext cx="1473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4749800" y="3179705"/>
            <a:ext cx="2692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MapReduce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实例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5529263" y="3803899"/>
            <a:ext cx="11334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6096000" y="4336615"/>
            <a:ext cx="0" cy="345117"/>
          </a:xfrm>
          <a:prstGeom prst="line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: 圆角 13"/>
          <p:cNvSpPr/>
          <p:nvPr/>
        </p:nvSpPr>
        <p:spPr>
          <a:xfrm>
            <a:off x="4758690" y="3910965"/>
            <a:ext cx="2683510" cy="318135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Wo</a:t>
            </a:r>
            <a:r>
              <a:rPr lang="en-US" altLang="zh-CN"/>
              <a:t>rdCount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:blinds dir="vert"/>
      </p:transition>
    </mc:Choice>
    <mc:Fallback>
      <p:transition spd="slow">
        <p:blinds dir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0"/>
          <p:cNvSpPr/>
          <p:nvPr/>
        </p:nvSpPr>
        <p:spPr bwMode="auto">
          <a:xfrm flipH="1">
            <a:off x="334" y="979"/>
            <a:ext cx="4823913" cy="6857247"/>
          </a:xfrm>
          <a:custGeom>
            <a:avLst/>
            <a:gdLst>
              <a:gd name="T0" fmla="*/ 354 w 2330"/>
              <a:gd name="T1" fmla="*/ 0 h 3224"/>
              <a:gd name="T2" fmla="*/ 2330 w 2330"/>
              <a:gd name="T3" fmla="*/ 0 h 3224"/>
              <a:gd name="T4" fmla="*/ 2330 w 2330"/>
              <a:gd name="T5" fmla="*/ 3224 h 3224"/>
              <a:gd name="T6" fmla="*/ 366 w 2330"/>
              <a:gd name="T7" fmla="*/ 3224 h 3224"/>
              <a:gd name="T8" fmla="*/ 292 w 2330"/>
              <a:gd name="T9" fmla="*/ 3058 h 3224"/>
              <a:gd name="T10" fmla="*/ 226 w 2330"/>
              <a:gd name="T11" fmla="*/ 2886 h 3224"/>
              <a:gd name="T12" fmla="*/ 166 w 2330"/>
              <a:gd name="T13" fmla="*/ 2713 h 3224"/>
              <a:gd name="T14" fmla="*/ 117 w 2330"/>
              <a:gd name="T15" fmla="*/ 2534 h 3224"/>
              <a:gd name="T16" fmla="*/ 75 w 2330"/>
              <a:gd name="T17" fmla="*/ 2354 h 3224"/>
              <a:gd name="T18" fmla="*/ 42 w 2330"/>
              <a:gd name="T19" fmla="*/ 2168 h 3224"/>
              <a:gd name="T20" fmla="*/ 19 w 2330"/>
              <a:gd name="T21" fmla="*/ 1981 h 3224"/>
              <a:gd name="T22" fmla="*/ 5 w 2330"/>
              <a:gd name="T23" fmla="*/ 1792 h 3224"/>
              <a:gd name="T24" fmla="*/ 0 w 2330"/>
              <a:gd name="T25" fmla="*/ 1599 h 3224"/>
              <a:gd name="T26" fmla="*/ 5 w 2330"/>
              <a:gd name="T27" fmla="*/ 1410 h 3224"/>
              <a:gd name="T28" fmla="*/ 19 w 2330"/>
              <a:gd name="T29" fmla="*/ 1223 h 3224"/>
              <a:gd name="T30" fmla="*/ 42 w 2330"/>
              <a:gd name="T31" fmla="*/ 1039 h 3224"/>
              <a:gd name="T32" fmla="*/ 73 w 2330"/>
              <a:gd name="T33" fmla="*/ 857 h 3224"/>
              <a:gd name="T34" fmla="*/ 112 w 2330"/>
              <a:gd name="T35" fmla="*/ 679 h 3224"/>
              <a:gd name="T36" fmla="*/ 161 w 2330"/>
              <a:gd name="T37" fmla="*/ 504 h 3224"/>
              <a:gd name="T38" fmla="*/ 217 w 2330"/>
              <a:gd name="T39" fmla="*/ 332 h 3224"/>
              <a:gd name="T40" fmla="*/ 282 w 2330"/>
              <a:gd name="T41" fmla="*/ 162 h 3224"/>
              <a:gd name="T42" fmla="*/ 354 w 2330"/>
              <a:gd name="T43" fmla="*/ 0 h 3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330" h="3224">
                <a:moveTo>
                  <a:pt x="354" y="0"/>
                </a:moveTo>
                <a:lnTo>
                  <a:pt x="2330" y="0"/>
                </a:lnTo>
                <a:lnTo>
                  <a:pt x="2330" y="3224"/>
                </a:lnTo>
                <a:lnTo>
                  <a:pt x="366" y="3224"/>
                </a:lnTo>
                <a:lnTo>
                  <a:pt x="292" y="3058"/>
                </a:lnTo>
                <a:lnTo>
                  <a:pt x="226" y="2886"/>
                </a:lnTo>
                <a:lnTo>
                  <a:pt x="166" y="2713"/>
                </a:lnTo>
                <a:lnTo>
                  <a:pt x="117" y="2534"/>
                </a:lnTo>
                <a:lnTo>
                  <a:pt x="75" y="2354"/>
                </a:lnTo>
                <a:lnTo>
                  <a:pt x="42" y="2168"/>
                </a:lnTo>
                <a:lnTo>
                  <a:pt x="19" y="1981"/>
                </a:lnTo>
                <a:lnTo>
                  <a:pt x="5" y="1792"/>
                </a:lnTo>
                <a:lnTo>
                  <a:pt x="0" y="1599"/>
                </a:lnTo>
                <a:lnTo>
                  <a:pt x="5" y="1410"/>
                </a:lnTo>
                <a:lnTo>
                  <a:pt x="19" y="1223"/>
                </a:lnTo>
                <a:lnTo>
                  <a:pt x="42" y="1039"/>
                </a:lnTo>
                <a:lnTo>
                  <a:pt x="73" y="857"/>
                </a:lnTo>
                <a:lnTo>
                  <a:pt x="112" y="679"/>
                </a:lnTo>
                <a:lnTo>
                  <a:pt x="161" y="504"/>
                </a:lnTo>
                <a:lnTo>
                  <a:pt x="217" y="332"/>
                </a:lnTo>
                <a:lnTo>
                  <a:pt x="282" y="162"/>
                </a:lnTo>
                <a:lnTo>
                  <a:pt x="354" y="0"/>
                </a:lnTo>
                <a:close/>
              </a:path>
            </a:pathLst>
          </a:custGeom>
          <a:solidFill>
            <a:srgbClr val="0053A3"/>
          </a:solidFill>
          <a:ln w="0">
            <a:noFill/>
            <a:prstDash val="solid"/>
            <a:round/>
          </a:ln>
        </p:spPr>
        <p:txBody>
          <a:bodyPr vert="horz" wrap="square" lIns="121905" tIns="60952" rIns="121905" bIns="60952" numCol="1" anchor="t" anchorCtr="0" compatLnSpc="1"/>
          <a:lstStyle/>
          <a:p>
            <a:pPr defTabSz="1219200"/>
            <a:endParaRPr lang="zh-CN" altLang="en-US" sz="1895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" name="MH_Others_1"/>
          <p:cNvSpPr txBox="1"/>
          <p:nvPr>
            <p:custDataLst>
              <p:tags r:id="rId2"/>
            </p:custDataLst>
          </p:nvPr>
        </p:nvSpPr>
        <p:spPr>
          <a:xfrm>
            <a:off x="1611831" y="2779743"/>
            <a:ext cx="1780603" cy="78790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defTabSz="1219200"/>
            <a:r>
              <a:rPr lang="zh-CN" altLang="en-US" sz="512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 录</a:t>
            </a:r>
            <a:endParaRPr lang="zh-CN" altLang="en-US" sz="512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公众号：陈西设计之家。微信搜索即可"/>
          <p:cNvSpPr txBox="1"/>
          <p:nvPr>
            <p:custDataLst>
              <p:tags r:id="rId3"/>
            </p:custDataLst>
          </p:nvPr>
        </p:nvSpPr>
        <p:spPr>
          <a:xfrm>
            <a:off x="1290946" y="3669278"/>
            <a:ext cx="2209080" cy="466731"/>
          </a:xfrm>
          <a:prstGeom prst="rect">
            <a:avLst/>
          </a:prstGeom>
          <a:noFill/>
        </p:spPr>
        <p:txBody>
          <a:bodyPr vert="horz" wrap="square" lIns="0" tIns="0" rIns="0" bIns="0">
            <a:spAutoFit/>
          </a:bodyPr>
          <a:lstStyle/>
          <a:p>
            <a:pPr defTabSz="1219200">
              <a:defRPr/>
            </a:pPr>
            <a:r>
              <a:rPr lang="en-US" altLang="zh-CN" sz="3035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CONTENTS</a:t>
            </a:r>
            <a:endParaRPr lang="en-US" altLang="zh-CN" sz="3035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Freeform 7"/>
          <p:cNvSpPr/>
          <p:nvPr/>
        </p:nvSpPr>
        <p:spPr bwMode="auto">
          <a:xfrm flipH="1">
            <a:off x="3517039" y="979"/>
            <a:ext cx="1627539" cy="6857247"/>
          </a:xfrm>
          <a:custGeom>
            <a:avLst/>
            <a:gdLst>
              <a:gd name="T0" fmla="*/ 439 w 769"/>
              <a:gd name="T1" fmla="*/ 0 h 3224"/>
              <a:gd name="T2" fmla="*/ 769 w 769"/>
              <a:gd name="T3" fmla="*/ 0 h 3224"/>
              <a:gd name="T4" fmla="*/ 679 w 769"/>
              <a:gd name="T5" fmla="*/ 157 h 3224"/>
              <a:gd name="T6" fmla="*/ 599 w 769"/>
              <a:gd name="T7" fmla="*/ 318 h 3224"/>
              <a:gd name="T8" fmla="*/ 525 w 769"/>
              <a:gd name="T9" fmla="*/ 484 h 3224"/>
              <a:gd name="T10" fmla="*/ 459 w 769"/>
              <a:gd name="T11" fmla="*/ 654 h 3224"/>
              <a:gd name="T12" fmla="*/ 401 w 769"/>
              <a:gd name="T13" fmla="*/ 828 h 3224"/>
              <a:gd name="T14" fmla="*/ 352 w 769"/>
              <a:gd name="T15" fmla="*/ 1006 h 3224"/>
              <a:gd name="T16" fmla="*/ 310 w 769"/>
              <a:gd name="T17" fmla="*/ 1186 h 3224"/>
              <a:gd name="T18" fmla="*/ 278 w 769"/>
              <a:gd name="T19" fmla="*/ 1370 h 3224"/>
              <a:gd name="T20" fmla="*/ 254 w 769"/>
              <a:gd name="T21" fmla="*/ 1556 h 3224"/>
              <a:gd name="T22" fmla="*/ 240 w 769"/>
              <a:gd name="T23" fmla="*/ 1747 h 3224"/>
              <a:gd name="T24" fmla="*/ 236 w 769"/>
              <a:gd name="T25" fmla="*/ 1937 h 3224"/>
              <a:gd name="T26" fmla="*/ 240 w 769"/>
              <a:gd name="T27" fmla="*/ 2130 h 3224"/>
              <a:gd name="T28" fmla="*/ 256 w 769"/>
              <a:gd name="T29" fmla="*/ 2319 h 3224"/>
              <a:gd name="T30" fmla="*/ 278 w 769"/>
              <a:gd name="T31" fmla="*/ 2506 h 3224"/>
              <a:gd name="T32" fmla="*/ 312 w 769"/>
              <a:gd name="T33" fmla="*/ 2690 h 3224"/>
              <a:gd name="T34" fmla="*/ 354 w 769"/>
              <a:gd name="T35" fmla="*/ 2872 h 3224"/>
              <a:gd name="T36" fmla="*/ 403 w 769"/>
              <a:gd name="T37" fmla="*/ 3049 h 3224"/>
              <a:gd name="T38" fmla="*/ 460 w 769"/>
              <a:gd name="T39" fmla="*/ 3224 h 3224"/>
              <a:gd name="T40" fmla="*/ 429 w 769"/>
              <a:gd name="T41" fmla="*/ 3224 h 3224"/>
              <a:gd name="T42" fmla="*/ 350 w 769"/>
              <a:gd name="T43" fmla="*/ 3080 h 3224"/>
              <a:gd name="T44" fmla="*/ 280 w 769"/>
              <a:gd name="T45" fmla="*/ 2932 h 3224"/>
              <a:gd name="T46" fmla="*/ 215 w 769"/>
              <a:gd name="T47" fmla="*/ 2779 h 3224"/>
              <a:gd name="T48" fmla="*/ 159 w 769"/>
              <a:gd name="T49" fmla="*/ 2624 h 3224"/>
              <a:gd name="T50" fmla="*/ 112 w 769"/>
              <a:gd name="T51" fmla="*/ 2463 h 3224"/>
              <a:gd name="T52" fmla="*/ 72 w 769"/>
              <a:gd name="T53" fmla="*/ 2300 h 3224"/>
              <a:gd name="T54" fmla="*/ 40 w 769"/>
              <a:gd name="T55" fmla="*/ 2135 h 3224"/>
              <a:gd name="T56" fmla="*/ 17 w 769"/>
              <a:gd name="T57" fmla="*/ 1965 h 3224"/>
              <a:gd name="T58" fmla="*/ 3 w 769"/>
              <a:gd name="T59" fmla="*/ 1794 h 3224"/>
              <a:gd name="T60" fmla="*/ 0 w 769"/>
              <a:gd name="T61" fmla="*/ 1621 h 3224"/>
              <a:gd name="T62" fmla="*/ 3 w 769"/>
              <a:gd name="T63" fmla="*/ 1444 h 3224"/>
              <a:gd name="T64" fmla="*/ 17 w 769"/>
              <a:gd name="T65" fmla="*/ 1270 h 3224"/>
              <a:gd name="T66" fmla="*/ 42 w 769"/>
              <a:gd name="T67" fmla="*/ 1099 h 3224"/>
              <a:gd name="T68" fmla="*/ 73 w 769"/>
              <a:gd name="T69" fmla="*/ 933 h 3224"/>
              <a:gd name="T70" fmla="*/ 114 w 769"/>
              <a:gd name="T71" fmla="*/ 766 h 3224"/>
              <a:gd name="T72" fmla="*/ 163 w 769"/>
              <a:gd name="T73" fmla="*/ 605 h 3224"/>
              <a:gd name="T74" fmla="*/ 221 w 769"/>
              <a:gd name="T75" fmla="*/ 448 h 3224"/>
              <a:gd name="T76" fmla="*/ 285 w 769"/>
              <a:gd name="T77" fmla="*/ 294 h 3224"/>
              <a:gd name="T78" fmla="*/ 359 w 769"/>
              <a:gd name="T79" fmla="*/ 145 h 3224"/>
              <a:gd name="T80" fmla="*/ 439 w 769"/>
              <a:gd name="T81" fmla="*/ 0 h 3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769" h="3224">
                <a:moveTo>
                  <a:pt x="439" y="0"/>
                </a:moveTo>
                <a:lnTo>
                  <a:pt x="769" y="0"/>
                </a:lnTo>
                <a:lnTo>
                  <a:pt x="679" y="157"/>
                </a:lnTo>
                <a:lnTo>
                  <a:pt x="599" y="318"/>
                </a:lnTo>
                <a:lnTo>
                  <a:pt x="525" y="484"/>
                </a:lnTo>
                <a:lnTo>
                  <a:pt x="459" y="654"/>
                </a:lnTo>
                <a:lnTo>
                  <a:pt x="401" y="828"/>
                </a:lnTo>
                <a:lnTo>
                  <a:pt x="352" y="1006"/>
                </a:lnTo>
                <a:lnTo>
                  <a:pt x="310" y="1186"/>
                </a:lnTo>
                <a:lnTo>
                  <a:pt x="278" y="1370"/>
                </a:lnTo>
                <a:lnTo>
                  <a:pt x="254" y="1556"/>
                </a:lnTo>
                <a:lnTo>
                  <a:pt x="240" y="1747"/>
                </a:lnTo>
                <a:lnTo>
                  <a:pt x="236" y="1937"/>
                </a:lnTo>
                <a:lnTo>
                  <a:pt x="240" y="2130"/>
                </a:lnTo>
                <a:lnTo>
                  <a:pt x="256" y="2319"/>
                </a:lnTo>
                <a:lnTo>
                  <a:pt x="278" y="2506"/>
                </a:lnTo>
                <a:lnTo>
                  <a:pt x="312" y="2690"/>
                </a:lnTo>
                <a:lnTo>
                  <a:pt x="354" y="2872"/>
                </a:lnTo>
                <a:lnTo>
                  <a:pt x="403" y="3049"/>
                </a:lnTo>
                <a:lnTo>
                  <a:pt x="460" y="3224"/>
                </a:lnTo>
                <a:lnTo>
                  <a:pt x="429" y="3224"/>
                </a:lnTo>
                <a:lnTo>
                  <a:pt x="350" y="3080"/>
                </a:lnTo>
                <a:lnTo>
                  <a:pt x="280" y="2932"/>
                </a:lnTo>
                <a:lnTo>
                  <a:pt x="215" y="2779"/>
                </a:lnTo>
                <a:lnTo>
                  <a:pt x="159" y="2624"/>
                </a:lnTo>
                <a:lnTo>
                  <a:pt x="112" y="2463"/>
                </a:lnTo>
                <a:lnTo>
                  <a:pt x="72" y="2300"/>
                </a:lnTo>
                <a:lnTo>
                  <a:pt x="40" y="2135"/>
                </a:lnTo>
                <a:lnTo>
                  <a:pt x="17" y="1965"/>
                </a:lnTo>
                <a:lnTo>
                  <a:pt x="3" y="1794"/>
                </a:lnTo>
                <a:lnTo>
                  <a:pt x="0" y="1621"/>
                </a:lnTo>
                <a:lnTo>
                  <a:pt x="3" y="1444"/>
                </a:lnTo>
                <a:lnTo>
                  <a:pt x="17" y="1270"/>
                </a:lnTo>
                <a:lnTo>
                  <a:pt x="42" y="1099"/>
                </a:lnTo>
                <a:lnTo>
                  <a:pt x="73" y="933"/>
                </a:lnTo>
                <a:lnTo>
                  <a:pt x="114" y="766"/>
                </a:lnTo>
                <a:lnTo>
                  <a:pt x="163" y="605"/>
                </a:lnTo>
                <a:lnTo>
                  <a:pt x="221" y="448"/>
                </a:lnTo>
                <a:lnTo>
                  <a:pt x="285" y="294"/>
                </a:lnTo>
                <a:lnTo>
                  <a:pt x="359" y="145"/>
                </a:lnTo>
                <a:lnTo>
                  <a:pt x="439" y="0"/>
                </a:lnTo>
                <a:close/>
              </a:path>
            </a:pathLst>
          </a:custGeom>
          <a:solidFill>
            <a:srgbClr val="00B0F0"/>
          </a:solidFill>
          <a:ln w="0">
            <a:noFill/>
            <a:prstDash val="solid"/>
            <a:round/>
          </a:ln>
        </p:spPr>
        <p:txBody>
          <a:bodyPr vert="horz" wrap="square" lIns="121905" tIns="60952" rIns="121905" bIns="60952" numCol="1" anchor="t" anchorCtr="0" compatLnSpc="1"/>
          <a:lstStyle/>
          <a:p>
            <a:pPr defTabSz="1219200"/>
            <a:endParaRPr lang="zh-CN" altLang="en-US" sz="1895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" name="公众号：陈西设计之家。微信搜索即可"/>
          <p:cNvSpPr/>
          <p:nvPr/>
        </p:nvSpPr>
        <p:spPr bwMode="auto">
          <a:xfrm flipH="1">
            <a:off x="4016519" y="979"/>
            <a:ext cx="1183087" cy="6857247"/>
          </a:xfrm>
          <a:custGeom>
            <a:avLst/>
            <a:gdLst>
              <a:gd name="T0" fmla="*/ 533 w 559"/>
              <a:gd name="T1" fmla="*/ 0 h 3224"/>
              <a:gd name="T2" fmla="*/ 547 w 559"/>
              <a:gd name="T3" fmla="*/ 0 h 3224"/>
              <a:gd name="T4" fmla="*/ 475 w 559"/>
              <a:gd name="T5" fmla="*/ 162 h 3224"/>
              <a:gd name="T6" fmla="*/ 410 w 559"/>
              <a:gd name="T7" fmla="*/ 332 h 3224"/>
              <a:gd name="T8" fmla="*/ 354 w 559"/>
              <a:gd name="T9" fmla="*/ 504 h 3224"/>
              <a:gd name="T10" fmla="*/ 305 w 559"/>
              <a:gd name="T11" fmla="*/ 679 h 3224"/>
              <a:gd name="T12" fmla="*/ 266 w 559"/>
              <a:gd name="T13" fmla="*/ 857 h 3224"/>
              <a:gd name="T14" fmla="*/ 235 w 559"/>
              <a:gd name="T15" fmla="*/ 1039 h 3224"/>
              <a:gd name="T16" fmla="*/ 212 w 559"/>
              <a:gd name="T17" fmla="*/ 1223 h 3224"/>
              <a:gd name="T18" fmla="*/ 198 w 559"/>
              <a:gd name="T19" fmla="*/ 1410 h 3224"/>
              <a:gd name="T20" fmla="*/ 193 w 559"/>
              <a:gd name="T21" fmla="*/ 1599 h 3224"/>
              <a:gd name="T22" fmla="*/ 198 w 559"/>
              <a:gd name="T23" fmla="*/ 1792 h 3224"/>
              <a:gd name="T24" fmla="*/ 212 w 559"/>
              <a:gd name="T25" fmla="*/ 1981 h 3224"/>
              <a:gd name="T26" fmla="*/ 235 w 559"/>
              <a:gd name="T27" fmla="*/ 2168 h 3224"/>
              <a:gd name="T28" fmla="*/ 268 w 559"/>
              <a:gd name="T29" fmla="*/ 2354 h 3224"/>
              <a:gd name="T30" fmla="*/ 310 w 559"/>
              <a:gd name="T31" fmla="*/ 2534 h 3224"/>
              <a:gd name="T32" fmla="*/ 359 w 559"/>
              <a:gd name="T33" fmla="*/ 2713 h 3224"/>
              <a:gd name="T34" fmla="*/ 419 w 559"/>
              <a:gd name="T35" fmla="*/ 2886 h 3224"/>
              <a:gd name="T36" fmla="*/ 485 w 559"/>
              <a:gd name="T37" fmla="*/ 3058 h 3224"/>
              <a:gd name="T38" fmla="*/ 559 w 559"/>
              <a:gd name="T39" fmla="*/ 3224 h 3224"/>
              <a:gd name="T40" fmla="*/ 224 w 559"/>
              <a:gd name="T41" fmla="*/ 3224 h 3224"/>
              <a:gd name="T42" fmla="*/ 167 w 559"/>
              <a:gd name="T43" fmla="*/ 3049 h 3224"/>
              <a:gd name="T44" fmla="*/ 118 w 559"/>
              <a:gd name="T45" fmla="*/ 2872 h 3224"/>
              <a:gd name="T46" fmla="*/ 76 w 559"/>
              <a:gd name="T47" fmla="*/ 2690 h 3224"/>
              <a:gd name="T48" fmla="*/ 42 w 559"/>
              <a:gd name="T49" fmla="*/ 2506 h 3224"/>
              <a:gd name="T50" fmla="*/ 20 w 559"/>
              <a:gd name="T51" fmla="*/ 2319 h 3224"/>
              <a:gd name="T52" fmla="*/ 4 w 559"/>
              <a:gd name="T53" fmla="*/ 2130 h 3224"/>
              <a:gd name="T54" fmla="*/ 0 w 559"/>
              <a:gd name="T55" fmla="*/ 1937 h 3224"/>
              <a:gd name="T56" fmla="*/ 4 w 559"/>
              <a:gd name="T57" fmla="*/ 1747 h 3224"/>
              <a:gd name="T58" fmla="*/ 18 w 559"/>
              <a:gd name="T59" fmla="*/ 1556 h 3224"/>
              <a:gd name="T60" fmla="*/ 42 w 559"/>
              <a:gd name="T61" fmla="*/ 1370 h 3224"/>
              <a:gd name="T62" fmla="*/ 74 w 559"/>
              <a:gd name="T63" fmla="*/ 1186 h 3224"/>
              <a:gd name="T64" fmla="*/ 116 w 559"/>
              <a:gd name="T65" fmla="*/ 1006 h 3224"/>
              <a:gd name="T66" fmla="*/ 165 w 559"/>
              <a:gd name="T67" fmla="*/ 828 h 3224"/>
              <a:gd name="T68" fmla="*/ 223 w 559"/>
              <a:gd name="T69" fmla="*/ 654 h 3224"/>
              <a:gd name="T70" fmla="*/ 289 w 559"/>
              <a:gd name="T71" fmla="*/ 484 h 3224"/>
              <a:gd name="T72" fmla="*/ 363 w 559"/>
              <a:gd name="T73" fmla="*/ 318 h 3224"/>
              <a:gd name="T74" fmla="*/ 443 w 559"/>
              <a:gd name="T75" fmla="*/ 157 h 3224"/>
              <a:gd name="T76" fmla="*/ 533 w 559"/>
              <a:gd name="T77" fmla="*/ 0 h 3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559" h="3224">
                <a:moveTo>
                  <a:pt x="533" y="0"/>
                </a:moveTo>
                <a:lnTo>
                  <a:pt x="547" y="0"/>
                </a:lnTo>
                <a:lnTo>
                  <a:pt x="475" y="162"/>
                </a:lnTo>
                <a:lnTo>
                  <a:pt x="410" y="332"/>
                </a:lnTo>
                <a:lnTo>
                  <a:pt x="354" y="504"/>
                </a:lnTo>
                <a:lnTo>
                  <a:pt x="305" y="679"/>
                </a:lnTo>
                <a:lnTo>
                  <a:pt x="266" y="857"/>
                </a:lnTo>
                <a:lnTo>
                  <a:pt x="235" y="1039"/>
                </a:lnTo>
                <a:lnTo>
                  <a:pt x="212" y="1223"/>
                </a:lnTo>
                <a:lnTo>
                  <a:pt x="198" y="1410"/>
                </a:lnTo>
                <a:lnTo>
                  <a:pt x="193" y="1599"/>
                </a:lnTo>
                <a:lnTo>
                  <a:pt x="198" y="1792"/>
                </a:lnTo>
                <a:lnTo>
                  <a:pt x="212" y="1981"/>
                </a:lnTo>
                <a:lnTo>
                  <a:pt x="235" y="2168"/>
                </a:lnTo>
                <a:lnTo>
                  <a:pt x="268" y="2354"/>
                </a:lnTo>
                <a:lnTo>
                  <a:pt x="310" y="2534"/>
                </a:lnTo>
                <a:lnTo>
                  <a:pt x="359" y="2713"/>
                </a:lnTo>
                <a:lnTo>
                  <a:pt x="419" y="2886"/>
                </a:lnTo>
                <a:lnTo>
                  <a:pt x="485" y="3058"/>
                </a:lnTo>
                <a:lnTo>
                  <a:pt x="559" y="3224"/>
                </a:lnTo>
                <a:lnTo>
                  <a:pt x="224" y="3224"/>
                </a:lnTo>
                <a:lnTo>
                  <a:pt x="167" y="3049"/>
                </a:lnTo>
                <a:lnTo>
                  <a:pt x="118" y="2872"/>
                </a:lnTo>
                <a:lnTo>
                  <a:pt x="76" y="2690"/>
                </a:lnTo>
                <a:lnTo>
                  <a:pt x="42" y="2506"/>
                </a:lnTo>
                <a:lnTo>
                  <a:pt x="20" y="2319"/>
                </a:lnTo>
                <a:lnTo>
                  <a:pt x="4" y="2130"/>
                </a:lnTo>
                <a:lnTo>
                  <a:pt x="0" y="1937"/>
                </a:lnTo>
                <a:lnTo>
                  <a:pt x="4" y="1747"/>
                </a:lnTo>
                <a:lnTo>
                  <a:pt x="18" y="1556"/>
                </a:lnTo>
                <a:lnTo>
                  <a:pt x="42" y="1370"/>
                </a:lnTo>
                <a:lnTo>
                  <a:pt x="74" y="1186"/>
                </a:lnTo>
                <a:lnTo>
                  <a:pt x="116" y="1006"/>
                </a:lnTo>
                <a:lnTo>
                  <a:pt x="165" y="828"/>
                </a:lnTo>
                <a:lnTo>
                  <a:pt x="223" y="654"/>
                </a:lnTo>
                <a:lnTo>
                  <a:pt x="289" y="484"/>
                </a:lnTo>
                <a:lnTo>
                  <a:pt x="363" y="318"/>
                </a:lnTo>
                <a:lnTo>
                  <a:pt x="443" y="157"/>
                </a:lnTo>
                <a:lnTo>
                  <a:pt x="533" y="0"/>
                </a:lnTo>
                <a:close/>
              </a:path>
            </a:pathLst>
          </a:custGeom>
          <a:solidFill>
            <a:srgbClr val="0070C0"/>
          </a:solidFill>
          <a:ln w="0">
            <a:noFill/>
            <a:prstDash val="solid"/>
            <a:round/>
          </a:ln>
          <a:effectLst>
            <a:outerShdw blurRad="190500" dist="101600" algn="l" rotWithShape="0">
              <a:prstClr val="black">
                <a:alpha val="40000"/>
              </a:prstClr>
            </a:outerShdw>
          </a:effectLst>
        </p:spPr>
        <p:txBody>
          <a:bodyPr vert="horz" wrap="square" lIns="121905" tIns="60952" rIns="121905" bIns="60952" numCol="1" anchor="t" anchorCtr="0" compatLnSpc="1"/>
          <a:lstStyle/>
          <a:p>
            <a:pPr defTabSz="1219200"/>
            <a:endParaRPr lang="zh-CN" altLang="en-US" sz="1895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073777" y="2601310"/>
            <a:ext cx="2643418" cy="171844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5371461" y="979329"/>
            <a:ext cx="3839845" cy="750207"/>
            <a:chOff x="5886452" y="1080704"/>
            <a:chExt cx="3839845" cy="750207"/>
          </a:xfrm>
        </p:grpSpPr>
        <p:sp>
          <p:nvSpPr>
            <p:cNvPr id="15" name="文本框 14"/>
            <p:cNvSpPr txBox="1"/>
            <p:nvPr/>
          </p:nvSpPr>
          <p:spPr>
            <a:xfrm>
              <a:off x="7086602" y="1115956"/>
              <a:ext cx="2639695" cy="6819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Hadoop</a:t>
              </a:r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基础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5886452" y="1080704"/>
              <a:ext cx="971550" cy="750207"/>
              <a:chOff x="5886452" y="1080704"/>
              <a:chExt cx="971550" cy="750207"/>
            </a:xfrm>
          </p:grpSpPr>
          <p:sp>
            <p:nvSpPr>
              <p:cNvPr id="13" name="文本框 12"/>
              <p:cNvSpPr txBox="1"/>
              <p:nvPr/>
            </p:nvSpPr>
            <p:spPr>
              <a:xfrm>
                <a:off x="5886452" y="1101864"/>
                <a:ext cx="97155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0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01</a:t>
                </a:r>
                <a:endParaRPr lang="zh-CN" altLang="en-US" sz="4000" b="1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cxnSp>
            <p:nvCxnSpPr>
              <p:cNvPr id="14" name="直接连接符 13"/>
              <p:cNvCxnSpPr/>
              <p:nvPr/>
            </p:nvCxnSpPr>
            <p:spPr>
              <a:xfrm>
                <a:off x="6787277" y="1080704"/>
                <a:ext cx="0" cy="750207"/>
              </a:xfrm>
              <a:prstGeom prst="line">
                <a:avLst/>
              </a:prstGeom>
              <a:ln w="1905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7" name="组合 16"/>
          <p:cNvGrpSpPr/>
          <p:nvPr/>
        </p:nvGrpSpPr>
        <p:grpSpPr>
          <a:xfrm>
            <a:off x="5823581" y="2372027"/>
            <a:ext cx="4652645" cy="750207"/>
            <a:chOff x="5886452" y="2401510"/>
            <a:chExt cx="4652645" cy="750207"/>
          </a:xfrm>
        </p:grpSpPr>
        <p:sp>
          <p:nvSpPr>
            <p:cNvPr id="22" name="文本框 21"/>
            <p:cNvSpPr txBox="1"/>
            <p:nvPr/>
          </p:nvSpPr>
          <p:spPr>
            <a:xfrm>
              <a:off x="7086602" y="2436762"/>
              <a:ext cx="3452495" cy="6819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Hadoop</a:t>
              </a:r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集群搭建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5886452" y="2401510"/>
              <a:ext cx="971550" cy="750207"/>
              <a:chOff x="5886452" y="1080704"/>
              <a:chExt cx="971550" cy="75020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5886452" y="1101864"/>
                <a:ext cx="97155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0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02</a:t>
                </a:r>
                <a:endParaRPr lang="zh-CN" altLang="en-US" sz="4000" b="1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cxnSp>
            <p:nvCxnSpPr>
              <p:cNvPr id="21" name="直接连接符 20"/>
              <p:cNvCxnSpPr/>
              <p:nvPr/>
            </p:nvCxnSpPr>
            <p:spPr>
              <a:xfrm>
                <a:off x="6787277" y="1080704"/>
                <a:ext cx="0" cy="750207"/>
              </a:xfrm>
              <a:prstGeom prst="line">
                <a:avLst/>
              </a:prstGeom>
              <a:ln w="1905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4" name="组合 23"/>
          <p:cNvGrpSpPr/>
          <p:nvPr/>
        </p:nvGrpSpPr>
        <p:grpSpPr>
          <a:xfrm>
            <a:off x="6153150" y="3762318"/>
            <a:ext cx="4729480" cy="706755"/>
            <a:chOff x="5911218" y="3764795"/>
            <a:chExt cx="4729723" cy="1163899"/>
          </a:xfrm>
        </p:grpSpPr>
        <p:sp>
          <p:nvSpPr>
            <p:cNvPr id="29" name="文本框 28"/>
            <p:cNvSpPr txBox="1"/>
            <p:nvPr/>
          </p:nvSpPr>
          <p:spPr>
            <a:xfrm>
              <a:off x="6964737" y="3770024"/>
              <a:ext cx="3676204" cy="1123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基础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5911218" y="3764795"/>
              <a:ext cx="971550" cy="1163899"/>
              <a:chOff x="5911218" y="1143693"/>
              <a:chExt cx="971550" cy="1163899"/>
            </a:xfrm>
          </p:grpSpPr>
          <p:sp>
            <p:nvSpPr>
              <p:cNvPr id="27" name="文本框 26"/>
              <p:cNvSpPr txBox="1"/>
              <p:nvPr/>
            </p:nvSpPr>
            <p:spPr>
              <a:xfrm>
                <a:off x="5911218" y="1143693"/>
                <a:ext cx="971550" cy="11638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0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03</a:t>
                </a:r>
                <a:endParaRPr lang="zh-CN" altLang="en-US" sz="4000" b="1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cxnSp>
            <p:nvCxnSpPr>
              <p:cNvPr id="28" name="直接连接符 27"/>
              <p:cNvCxnSpPr/>
              <p:nvPr/>
            </p:nvCxnSpPr>
            <p:spPr>
              <a:xfrm>
                <a:off x="6787277" y="1237559"/>
                <a:ext cx="0" cy="750207"/>
              </a:xfrm>
              <a:prstGeom prst="line">
                <a:avLst/>
              </a:prstGeom>
              <a:ln w="1905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1" name="组合 30"/>
          <p:cNvGrpSpPr/>
          <p:nvPr/>
        </p:nvGrpSpPr>
        <p:grpSpPr>
          <a:xfrm>
            <a:off x="5823585" y="5109210"/>
            <a:ext cx="4672965" cy="755636"/>
            <a:chOff x="5886452" y="4907005"/>
            <a:chExt cx="4673206" cy="965197"/>
          </a:xfrm>
        </p:grpSpPr>
        <p:sp>
          <p:nvSpPr>
            <p:cNvPr id="36" name="文本框 35"/>
            <p:cNvSpPr txBox="1"/>
            <p:nvPr/>
          </p:nvSpPr>
          <p:spPr>
            <a:xfrm>
              <a:off x="7063803" y="4907005"/>
              <a:ext cx="3495855" cy="871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实例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5886452" y="4948282"/>
              <a:ext cx="971550" cy="923920"/>
              <a:chOff x="5886452" y="1080704"/>
              <a:chExt cx="971550" cy="923920"/>
            </a:xfrm>
          </p:grpSpPr>
          <p:sp>
            <p:nvSpPr>
              <p:cNvPr id="34" name="文本框 33"/>
              <p:cNvSpPr txBox="1"/>
              <p:nvPr/>
            </p:nvSpPr>
            <p:spPr>
              <a:xfrm>
                <a:off x="5886452" y="1101864"/>
                <a:ext cx="971550" cy="9027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0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04</a:t>
                </a:r>
                <a:endParaRPr lang="zh-CN" altLang="en-US" sz="4000" b="1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cxnSp>
            <p:nvCxnSpPr>
              <p:cNvPr id="35" name="直接连接符 34"/>
              <p:cNvCxnSpPr/>
              <p:nvPr/>
            </p:nvCxnSpPr>
            <p:spPr>
              <a:xfrm>
                <a:off x="6787277" y="1080704"/>
                <a:ext cx="0" cy="750207"/>
              </a:xfrm>
              <a:prstGeom prst="line">
                <a:avLst/>
              </a:prstGeom>
              <a:ln w="1905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9" name="直接连接符 38"/>
          <p:cNvCxnSpPr/>
          <p:nvPr/>
        </p:nvCxnSpPr>
        <p:spPr>
          <a:xfrm>
            <a:off x="1475653" y="3637936"/>
            <a:ext cx="1693296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750">
        <p15:prstTrans prst="pageCurlDouble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公众号：陈西设计之家。微信搜索即可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308735" y="234950"/>
            <a:ext cx="23215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Word</a:t>
            </a:r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Count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 descr="TSM - Hadoop MapReduce deep diving and tuning"/>
          <p:cNvPicPr/>
          <p:nvPr/>
        </p:nvPicPr>
        <p:blipFill>
          <a:blip r:embed="rId2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905" y="2499360"/>
            <a:ext cx="10194290" cy="365950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1237615" y="115125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编程思路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140710" y="1433195"/>
            <a:ext cx="59099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&lt;key, value&gt;</a:t>
            </a:r>
            <a:r>
              <a:rPr lang="zh-CN" altLang="en-US"/>
              <a:t>键值对贯穿整个</a:t>
            </a:r>
            <a:r>
              <a:rPr lang="en-US" altLang="zh-CN"/>
              <a:t>MR</a:t>
            </a:r>
            <a:r>
              <a:rPr lang="zh-CN" altLang="en-US"/>
              <a:t>运算</a:t>
            </a:r>
            <a:r>
              <a:rPr lang="zh-CN" altLang="en-US"/>
              <a:t>框架</a:t>
            </a:r>
            <a:endParaRPr lang="zh-CN" altLang="en-US"/>
          </a:p>
          <a:p>
            <a:r>
              <a:rPr lang="zh-CN" altLang="en-US"/>
              <a:t>根据目标要求确定</a:t>
            </a:r>
            <a:r>
              <a:rPr lang="en-US" altLang="zh-CN"/>
              <a:t>Mapper</a:t>
            </a:r>
            <a:r>
              <a:rPr lang="zh-CN" altLang="en-US"/>
              <a:t>、</a:t>
            </a:r>
            <a:r>
              <a:rPr lang="en-US" altLang="zh-CN"/>
              <a:t>Reducer</a:t>
            </a:r>
            <a:r>
              <a:rPr lang="zh-CN" altLang="en-US"/>
              <a:t>阶段的输入输出</a:t>
            </a:r>
            <a:r>
              <a:rPr lang="en-US" altLang="zh-CN"/>
              <a:t>KV</a:t>
            </a:r>
            <a:r>
              <a:rPr lang="zh-CN" altLang="en-US"/>
              <a:t>对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公众号：陈西设计之家。微信搜索即可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任意多边形 35"/>
          <p:cNvSpPr/>
          <p:nvPr/>
        </p:nvSpPr>
        <p:spPr>
          <a:xfrm rot="480231">
            <a:off x="6608799" y="1460504"/>
            <a:ext cx="4869281" cy="4868686"/>
          </a:xfrm>
          <a:custGeom>
            <a:avLst/>
            <a:gdLst>
              <a:gd name="connsiteX0" fmla="*/ 2489382 w 4980410"/>
              <a:gd name="connsiteY0" fmla="*/ 571193 h 4980074"/>
              <a:gd name="connsiteX1" fmla="*/ 577366 w 4980410"/>
              <a:gd name="connsiteY1" fmla="*/ 2483209 h 4980074"/>
              <a:gd name="connsiteX2" fmla="*/ 2489382 w 4980410"/>
              <a:gd name="connsiteY2" fmla="*/ 4395225 h 4980074"/>
              <a:gd name="connsiteX3" fmla="*/ 4401398 w 4980410"/>
              <a:gd name="connsiteY3" fmla="*/ 2483209 h 4980074"/>
              <a:gd name="connsiteX4" fmla="*/ 2489382 w 4980410"/>
              <a:gd name="connsiteY4" fmla="*/ 571193 h 4980074"/>
              <a:gd name="connsiteX5" fmla="*/ 2293273 w 4980410"/>
              <a:gd name="connsiteY5" fmla="*/ 120 h 4980074"/>
              <a:gd name="connsiteX6" fmla="*/ 2352189 w 4980410"/>
              <a:gd name="connsiteY6" fmla="*/ 33796 h 4980074"/>
              <a:gd name="connsiteX7" fmla="*/ 2449931 w 4980410"/>
              <a:gd name="connsiteY7" fmla="*/ 266034 h 4980074"/>
              <a:gd name="connsiteX8" fmla="*/ 2503019 w 4980410"/>
              <a:gd name="connsiteY8" fmla="*/ 306399 h 4980074"/>
              <a:gd name="connsiteX9" fmla="*/ 2641578 w 4980410"/>
              <a:gd name="connsiteY9" fmla="*/ 309436 h 4980074"/>
              <a:gd name="connsiteX10" fmla="*/ 2702013 w 4980410"/>
              <a:gd name="connsiteY10" fmla="*/ 273832 h 4980074"/>
              <a:gd name="connsiteX11" fmla="*/ 2812541 w 4980410"/>
              <a:gd name="connsiteY11" fmla="*/ 52409 h 4980074"/>
              <a:gd name="connsiteX12" fmla="*/ 2873406 w 4980410"/>
              <a:gd name="connsiteY12" fmla="*/ 23064 h 4980074"/>
              <a:gd name="connsiteX13" fmla="*/ 3032466 w 4980410"/>
              <a:gd name="connsiteY13" fmla="*/ 49845 h 4980074"/>
              <a:gd name="connsiteX14" fmla="*/ 3080157 w 4980410"/>
              <a:gd name="connsiteY14" fmla="*/ 103159 h 4980074"/>
              <a:gd name="connsiteX15" fmla="*/ 3103653 w 4980410"/>
              <a:gd name="connsiteY15" fmla="*/ 353086 h 4980074"/>
              <a:gd name="connsiteX16" fmla="*/ 3145085 w 4980410"/>
              <a:gd name="connsiteY16" fmla="*/ 406831 h 4980074"/>
              <a:gd name="connsiteX17" fmla="*/ 3273712 w 4980410"/>
              <a:gd name="connsiteY17" fmla="*/ 448284 h 4980074"/>
              <a:gd name="connsiteX18" fmla="*/ 3341699 w 4980410"/>
              <a:gd name="connsiteY18" fmla="*/ 431026 h 4980074"/>
              <a:gd name="connsiteX19" fmla="*/ 3518263 w 4980410"/>
              <a:gd name="connsiteY19" fmla="*/ 255365 h 4980074"/>
              <a:gd name="connsiteX20" fmla="*/ 3580422 w 4980410"/>
              <a:gd name="connsiteY20" fmla="*/ 244797 h 4980074"/>
              <a:gd name="connsiteX21" fmla="*/ 3730411 w 4980410"/>
              <a:gd name="connsiteY21" fmla="*/ 322511 h 4980074"/>
              <a:gd name="connsiteX22" fmla="*/ 3759325 w 4980410"/>
              <a:gd name="connsiteY22" fmla="*/ 377118 h 4980074"/>
              <a:gd name="connsiteX23" fmla="*/ 3707283 w 4980410"/>
              <a:gd name="connsiteY23" fmla="*/ 625957 h 4980074"/>
              <a:gd name="connsiteX24" fmla="*/ 3730369 w 4980410"/>
              <a:gd name="connsiteY24" fmla="*/ 687254 h 4980074"/>
              <a:gd name="connsiteX25" fmla="*/ 3842804 w 4980410"/>
              <a:gd name="connsiteY25" fmla="*/ 767554 h 4980074"/>
              <a:gd name="connsiteX26" fmla="*/ 3912514 w 4980410"/>
              <a:gd name="connsiteY26" fmla="*/ 775331 h 4980074"/>
              <a:gd name="connsiteX27" fmla="*/ 4130511 w 4980410"/>
              <a:gd name="connsiteY27" fmla="*/ 653416 h 4980074"/>
              <a:gd name="connsiteX28" fmla="*/ 4193962 w 4980410"/>
              <a:gd name="connsiteY28" fmla="*/ 661625 h 4980074"/>
              <a:gd name="connsiteX29" fmla="*/ 4308983 w 4980410"/>
              <a:gd name="connsiteY29" fmla="*/ 779478 h 4980074"/>
              <a:gd name="connsiteX30" fmla="*/ 4319982 w 4980410"/>
              <a:gd name="connsiteY30" fmla="*/ 847895 h 4980074"/>
              <a:gd name="connsiteX31" fmla="*/ 4202765 w 4980410"/>
              <a:gd name="connsiteY31" fmla="*/ 1063490 h 4980074"/>
              <a:gd name="connsiteX32" fmla="*/ 4207505 w 4980410"/>
              <a:gd name="connsiteY32" fmla="*/ 1132339 h 4980074"/>
              <a:gd name="connsiteX33" fmla="*/ 4284110 w 4980410"/>
              <a:gd name="connsiteY33" fmla="*/ 1240260 h 4980074"/>
              <a:gd name="connsiteX34" fmla="*/ 4348855 w 4980410"/>
              <a:gd name="connsiteY34" fmla="*/ 1267245 h 4980074"/>
              <a:gd name="connsiteX35" fmla="*/ 4597058 w 4980410"/>
              <a:gd name="connsiteY35" fmla="*/ 1218713 h 4980074"/>
              <a:gd name="connsiteX36" fmla="*/ 4655544 w 4980410"/>
              <a:gd name="connsiteY36" fmla="*/ 1246130 h 4980074"/>
              <a:gd name="connsiteX37" fmla="*/ 4734734 w 4980410"/>
              <a:gd name="connsiteY37" fmla="*/ 1391604 h 4980074"/>
              <a:gd name="connsiteX38" fmla="*/ 4720267 w 4980410"/>
              <a:gd name="connsiteY38" fmla="*/ 1455487 h 4980074"/>
              <a:gd name="connsiteX39" fmla="*/ 4543702 w 4980410"/>
              <a:gd name="connsiteY39" fmla="*/ 1631148 h 4980074"/>
              <a:gd name="connsiteX40" fmla="*/ 4529666 w 4980410"/>
              <a:gd name="connsiteY40" fmla="*/ 1701289 h 4980074"/>
              <a:gd name="connsiteX41" fmla="*/ 4569579 w 4980410"/>
              <a:gd name="connsiteY41" fmla="*/ 1824314 h 4980074"/>
              <a:gd name="connsiteX42" fmla="*/ 4629357 w 4980410"/>
              <a:gd name="connsiteY42" fmla="*/ 1870507 h 4980074"/>
              <a:gd name="connsiteX43" fmla="*/ 4876042 w 4980410"/>
              <a:gd name="connsiteY43" fmla="*/ 1891254 h 4980074"/>
              <a:gd name="connsiteX44" fmla="*/ 4923302 w 4980410"/>
              <a:gd name="connsiteY44" fmla="*/ 1938309 h 4980074"/>
              <a:gd name="connsiteX45" fmla="*/ 4959542 w 4980410"/>
              <a:gd name="connsiteY45" fmla="*/ 2099319 h 4980074"/>
              <a:gd name="connsiteX46" fmla="*/ 4925867 w 4980410"/>
              <a:gd name="connsiteY46" fmla="*/ 2158235 h 4980074"/>
              <a:gd name="connsiteX47" fmla="*/ 4707439 w 4980410"/>
              <a:gd name="connsiteY47" fmla="*/ 2273892 h 4980074"/>
              <a:gd name="connsiteX48" fmla="*/ 4667505 w 4980410"/>
              <a:gd name="connsiteY48" fmla="*/ 2333239 h 4980074"/>
              <a:gd name="connsiteX49" fmla="*/ 4676985 w 4980410"/>
              <a:gd name="connsiteY49" fmla="*/ 2470936 h 4980074"/>
              <a:gd name="connsiteX50" fmla="*/ 4712158 w 4980410"/>
              <a:gd name="connsiteY50" fmla="*/ 2525112 h 4980074"/>
              <a:gd name="connsiteX51" fmla="*/ 4945238 w 4980410"/>
              <a:gd name="connsiteY51" fmla="*/ 2622260 h 4980074"/>
              <a:gd name="connsiteX52" fmla="*/ 4980410 w 4980410"/>
              <a:gd name="connsiteY52" fmla="*/ 2676435 h 4980074"/>
              <a:gd name="connsiteX53" fmla="*/ 4960320 w 4980410"/>
              <a:gd name="connsiteY53" fmla="*/ 2841323 h 4980074"/>
              <a:gd name="connsiteX54" fmla="*/ 4913265 w 4980410"/>
              <a:gd name="connsiteY54" fmla="*/ 2888583 h 4980074"/>
              <a:gd name="connsiteX55" fmla="*/ 4671320 w 4980410"/>
              <a:gd name="connsiteY55" fmla="*/ 2936684 h 4980074"/>
              <a:gd name="connsiteX56" fmla="*/ 4618006 w 4980410"/>
              <a:gd name="connsiteY56" fmla="*/ 2984375 h 4980074"/>
              <a:gd name="connsiteX57" fmla="*/ 4582812 w 4980410"/>
              <a:gd name="connsiteY57" fmla="*/ 3112571 h 4980074"/>
              <a:gd name="connsiteX58" fmla="*/ 4606329 w 4980410"/>
              <a:gd name="connsiteY58" fmla="*/ 3180127 h 4980074"/>
              <a:gd name="connsiteX59" fmla="*/ 4793215 w 4980410"/>
              <a:gd name="connsiteY59" fmla="*/ 3337052 h 4980074"/>
              <a:gd name="connsiteX60" fmla="*/ 4810473 w 4980410"/>
              <a:gd name="connsiteY60" fmla="*/ 3405039 h 4980074"/>
              <a:gd name="connsiteX61" fmla="*/ 4745277 w 4980410"/>
              <a:gd name="connsiteY61" fmla="*/ 3554166 h 4980074"/>
              <a:gd name="connsiteX62" fmla="*/ 4691101 w 4980410"/>
              <a:gd name="connsiteY62" fmla="*/ 3589339 h 4980074"/>
              <a:gd name="connsiteX63" fmla="*/ 4437295 w 4980410"/>
              <a:gd name="connsiteY63" fmla="*/ 3556505 h 4980074"/>
              <a:gd name="connsiteX64" fmla="*/ 4376429 w 4980410"/>
              <a:gd name="connsiteY64" fmla="*/ 3585850 h 4980074"/>
              <a:gd name="connsiteX65" fmla="*/ 4308648 w 4980410"/>
              <a:gd name="connsiteY65" fmla="*/ 3697423 h 4980074"/>
              <a:gd name="connsiteX66" fmla="*/ 4307129 w 4980410"/>
              <a:gd name="connsiteY66" fmla="*/ 3766703 h 4980074"/>
              <a:gd name="connsiteX67" fmla="*/ 4441132 w 4980410"/>
              <a:gd name="connsiteY67" fmla="*/ 3977579 h 4980074"/>
              <a:gd name="connsiteX68" fmla="*/ 4439613 w 4980410"/>
              <a:gd name="connsiteY68" fmla="*/ 4046858 h 4980074"/>
              <a:gd name="connsiteX69" fmla="*/ 4328450 w 4980410"/>
              <a:gd name="connsiteY69" fmla="*/ 4167707 h 4980074"/>
              <a:gd name="connsiteX70" fmla="*/ 4266722 w 4980410"/>
              <a:gd name="connsiteY70" fmla="*/ 4184534 h 4980074"/>
              <a:gd name="connsiteX71" fmla="*/ 4039471 w 4980410"/>
              <a:gd name="connsiteY71" fmla="*/ 4080696 h 4980074"/>
              <a:gd name="connsiteX72" fmla="*/ 3971053 w 4980410"/>
              <a:gd name="connsiteY72" fmla="*/ 4091696 h 4980074"/>
              <a:gd name="connsiteX73" fmla="*/ 3870253 w 4980410"/>
              <a:gd name="connsiteY73" fmla="*/ 4180388 h 4980074"/>
              <a:gd name="connsiteX74" fmla="*/ 3849526 w 4980410"/>
              <a:gd name="connsiteY74" fmla="*/ 4244701 h 4980074"/>
              <a:gd name="connsiteX75" fmla="*/ 3916404 w 4980410"/>
              <a:gd name="connsiteY75" fmla="*/ 4485353 h 4980074"/>
              <a:gd name="connsiteX76" fmla="*/ 3889419 w 4980410"/>
              <a:gd name="connsiteY76" fmla="*/ 4550097 h 4980074"/>
              <a:gd name="connsiteX77" fmla="*/ 3750634 w 4980410"/>
              <a:gd name="connsiteY77" fmla="*/ 4635116 h 4980074"/>
              <a:gd name="connsiteX78" fmla="*/ 3687614 w 4980410"/>
              <a:gd name="connsiteY78" fmla="*/ 4633166 h 4980074"/>
              <a:gd name="connsiteX79" fmla="*/ 3499866 w 4980410"/>
              <a:gd name="connsiteY79" fmla="*/ 4463723 h 4980074"/>
              <a:gd name="connsiteX80" fmla="*/ 3430155 w 4980410"/>
              <a:gd name="connsiteY80" fmla="*/ 4455945 h 4980074"/>
              <a:gd name="connsiteX81" fmla="*/ 3307993 w 4980410"/>
              <a:gd name="connsiteY81" fmla="*/ 4508376 h 4980074"/>
              <a:gd name="connsiteX82" fmla="*/ 3268058 w 4980410"/>
              <a:gd name="connsiteY82" fmla="*/ 4567724 h 4980074"/>
              <a:gd name="connsiteX83" fmla="*/ 3266088 w 4980410"/>
              <a:gd name="connsiteY83" fmla="*/ 4813115 h 4980074"/>
              <a:gd name="connsiteX84" fmla="*/ 3219464 w 4980410"/>
              <a:gd name="connsiteY84" fmla="*/ 4866635 h 4980074"/>
              <a:gd name="connsiteX85" fmla="*/ 3065144 w 4980410"/>
              <a:gd name="connsiteY85" fmla="*/ 4908703 h 4980074"/>
              <a:gd name="connsiteX86" fmla="*/ 3000831 w 4980410"/>
              <a:gd name="connsiteY86" fmla="*/ 4887976 h 4980074"/>
              <a:gd name="connsiteX87" fmla="*/ 2873087 w 4980410"/>
              <a:gd name="connsiteY87" fmla="*/ 4676669 h 4980074"/>
              <a:gd name="connsiteX88" fmla="*/ 2807912 w 4980410"/>
              <a:gd name="connsiteY88" fmla="*/ 4643425 h 4980074"/>
              <a:gd name="connsiteX89" fmla="*/ 2676905 w 4980410"/>
              <a:gd name="connsiteY89" fmla="*/ 4658733 h 4980074"/>
              <a:gd name="connsiteX90" fmla="*/ 2623160 w 4980410"/>
              <a:gd name="connsiteY90" fmla="*/ 4700165 h 4980074"/>
              <a:gd name="connsiteX91" fmla="*/ 2538961 w 4980410"/>
              <a:gd name="connsiteY91" fmla="*/ 4938642 h 4980074"/>
              <a:gd name="connsiteX92" fmla="*/ 2485216 w 4980410"/>
              <a:gd name="connsiteY92" fmla="*/ 4980074 h 4980074"/>
              <a:gd name="connsiteX93" fmla="*/ 2321190 w 4980410"/>
              <a:gd name="connsiteY93" fmla="*/ 4972501 h 4980074"/>
              <a:gd name="connsiteX94" fmla="*/ 2268103 w 4980410"/>
              <a:gd name="connsiteY94" fmla="*/ 4932136 h 4980074"/>
              <a:gd name="connsiteX95" fmla="*/ 2207053 w 4980410"/>
              <a:gd name="connsiteY95" fmla="*/ 4684794 h 4980074"/>
              <a:gd name="connsiteX96" fmla="*/ 2159793 w 4980410"/>
              <a:gd name="connsiteY96" fmla="*/ 4637739 h 4980074"/>
              <a:gd name="connsiteX97" fmla="*/ 2026200 w 4980410"/>
              <a:gd name="connsiteY97" fmla="*/ 4615494 h 4980074"/>
              <a:gd name="connsiteX98" fmla="*/ 1958644 w 4980410"/>
              <a:gd name="connsiteY98" fmla="*/ 4639011 h 4980074"/>
              <a:gd name="connsiteX99" fmla="*/ 1815529 w 4980410"/>
              <a:gd name="connsiteY99" fmla="*/ 4843812 h 4980074"/>
              <a:gd name="connsiteX100" fmla="*/ 1754232 w 4980410"/>
              <a:gd name="connsiteY100" fmla="*/ 4866898 h 4980074"/>
              <a:gd name="connsiteX101" fmla="*/ 1599277 w 4980410"/>
              <a:gd name="connsiteY101" fmla="*/ 4808392 h 4980074"/>
              <a:gd name="connsiteX102" fmla="*/ 1557845 w 4980410"/>
              <a:gd name="connsiteY102" fmla="*/ 4754647 h 4980074"/>
              <a:gd name="connsiteX103" fmla="*/ 1572333 w 4980410"/>
              <a:gd name="connsiteY103" fmla="*/ 4508393 h 4980074"/>
              <a:gd name="connsiteX104" fmla="*/ 1536729 w 4980410"/>
              <a:gd name="connsiteY104" fmla="*/ 4447958 h 4980074"/>
              <a:gd name="connsiteX105" fmla="*/ 1418897 w 4980410"/>
              <a:gd name="connsiteY105" fmla="*/ 4380607 h 4980074"/>
              <a:gd name="connsiteX106" fmla="*/ 1350048 w 4980410"/>
              <a:gd name="connsiteY106" fmla="*/ 4385347 h 4980074"/>
              <a:gd name="connsiteX107" fmla="*/ 1152983 w 4980410"/>
              <a:gd name="connsiteY107" fmla="*/ 4537265 h 4980074"/>
              <a:gd name="connsiteX108" fmla="*/ 1084134 w 4980410"/>
              <a:gd name="connsiteY108" fmla="*/ 4542005 h 4980074"/>
              <a:gd name="connsiteX109" fmla="*/ 951630 w 4980410"/>
              <a:gd name="connsiteY109" fmla="*/ 4444221 h 4980074"/>
              <a:gd name="connsiteX110" fmla="*/ 934371 w 4980410"/>
              <a:gd name="connsiteY110" fmla="*/ 4376235 h 4980074"/>
              <a:gd name="connsiteX111" fmla="*/ 1019001 w 4980410"/>
              <a:gd name="connsiteY111" fmla="*/ 4144018 h 4980074"/>
              <a:gd name="connsiteX112" fmla="*/ 1001743 w 4980410"/>
              <a:gd name="connsiteY112" fmla="*/ 4076031 h 4980074"/>
              <a:gd name="connsiteX113" fmla="*/ 907223 w 4980410"/>
              <a:gd name="connsiteY113" fmla="*/ 3981921 h 4980074"/>
              <a:gd name="connsiteX114" fmla="*/ 837082 w 4980410"/>
              <a:gd name="connsiteY114" fmla="*/ 3967884 h 4980074"/>
              <a:gd name="connsiteX115" fmla="*/ 603981 w 4980410"/>
              <a:gd name="connsiteY115" fmla="*/ 4053108 h 4980074"/>
              <a:gd name="connsiteX116" fmla="*/ 539668 w 4980410"/>
              <a:gd name="connsiteY116" fmla="*/ 4032381 h 4980074"/>
              <a:gd name="connsiteX117" fmla="*/ 442562 w 4980410"/>
              <a:gd name="connsiteY117" fmla="*/ 3900717 h 4980074"/>
              <a:gd name="connsiteX118" fmla="*/ 444081 w 4980410"/>
              <a:gd name="connsiteY118" fmla="*/ 3831438 h 4980074"/>
              <a:gd name="connsiteX119" fmla="*/ 593886 w 4980410"/>
              <a:gd name="connsiteY119" fmla="*/ 3632465 h 4980074"/>
              <a:gd name="connsiteX120" fmla="*/ 601664 w 4980410"/>
              <a:gd name="connsiteY120" fmla="*/ 3562755 h 4980074"/>
              <a:gd name="connsiteX121" fmla="*/ 537146 w 4980410"/>
              <a:gd name="connsiteY121" fmla="*/ 3447713 h 4980074"/>
              <a:gd name="connsiteX122" fmla="*/ 478229 w 4980410"/>
              <a:gd name="connsiteY122" fmla="*/ 3414037 h 4980074"/>
              <a:gd name="connsiteX123" fmla="*/ 227440 w 4980410"/>
              <a:gd name="connsiteY123" fmla="*/ 3425016 h 4980074"/>
              <a:gd name="connsiteX124" fmla="*/ 174783 w 4980410"/>
              <a:gd name="connsiteY124" fmla="*/ 3390909 h 4980074"/>
              <a:gd name="connsiteX125" fmla="*/ 119766 w 4980410"/>
              <a:gd name="connsiteY125" fmla="*/ 3231193 h 4980074"/>
              <a:gd name="connsiteX126" fmla="*/ 134234 w 4980410"/>
              <a:gd name="connsiteY126" fmla="*/ 3167311 h 4980074"/>
              <a:gd name="connsiteX127" fmla="*/ 338420 w 4980410"/>
              <a:gd name="connsiteY127" fmla="*/ 3027480 h 4980074"/>
              <a:gd name="connsiteX128" fmla="*/ 364974 w 4980410"/>
              <a:gd name="connsiteY128" fmla="*/ 2956477 h 4980074"/>
              <a:gd name="connsiteX129" fmla="*/ 343407 w 4980410"/>
              <a:gd name="connsiteY129" fmla="*/ 2825900 h 4980074"/>
              <a:gd name="connsiteX130" fmla="*/ 296147 w 4980410"/>
              <a:gd name="connsiteY130" fmla="*/ 2778845 h 4980074"/>
              <a:gd name="connsiteX131" fmla="*/ 52704 w 4980410"/>
              <a:gd name="connsiteY131" fmla="*/ 2713854 h 4980074"/>
              <a:gd name="connsiteX132" fmla="*/ 11703 w 4980410"/>
              <a:gd name="connsiteY132" fmla="*/ 2666368 h 4980074"/>
              <a:gd name="connsiteX133" fmla="*/ 68 w 4980410"/>
              <a:gd name="connsiteY133" fmla="*/ 2497376 h 4980074"/>
              <a:gd name="connsiteX134" fmla="*/ 40433 w 4980410"/>
              <a:gd name="connsiteY134" fmla="*/ 2444288 h 4980074"/>
              <a:gd name="connsiteX135" fmla="*/ 273964 w 4980410"/>
              <a:gd name="connsiteY135" fmla="*/ 2365323 h 4980074"/>
              <a:gd name="connsiteX136" fmla="*/ 320588 w 4980410"/>
              <a:gd name="connsiteY136" fmla="*/ 2311804 h 4980074"/>
              <a:gd name="connsiteX137" fmla="*/ 336575 w 4980410"/>
              <a:gd name="connsiteY137" fmla="*/ 2178642 h 4980074"/>
              <a:gd name="connsiteX138" fmla="*/ 306799 w 4980410"/>
              <a:gd name="connsiteY138" fmla="*/ 2111518 h 4980074"/>
              <a:gd name="connsiteX139" fmla="*/ 90773 w 4980410"/>
              <a:gd name="connsiteY139" fmla="*/ 1988041 h 4980074"/>
              <a:gd name="connsiteX140" fmla="*/ 67687 w 4980410"/>
              <a:gd name="connsiteY140" fmla="*/ 1926744 h 4980074"/>
              <a:gd name="connsiteX141" fmla="*/ 106985 w 4980410"/>
              <a:gd name="connsiteY141" fmla="*/ 1766823 h 4980074"/>
              <a:gd name="connsiteX142" fmla="*/ 160730 w 4980410"/>
              <a:gd name="connsiteY142" fmla="*/ 1725391 h 4980074"/>
              <a:gd name="connsiteX143" fmla="*/ 411519 w 4980410"/>
              <a:gd name="connsiteY143" fmla="*/ 1714412 h 4980074"/>
              <a:gd name="connsiteX144" fmla="*/ 471954 w 4980410"/>
              <a:gd name="connsiteY144" fmla="*/ 1678808 h 4980074"/>
              <a:gd name="connsiteX145" fmla="*/ 520097 w 4980410"/>
              <a:gd name="connsiteY145" fmla="*/ 1556010 h 4980074"/>
              <a:gd name="connsiteX146" fmla="*/ 509098 w 4980410"/>
              <a:gd name="connsiteY146" fmla="*/ 1487592 h 4980074"/>
              <a:gd name="connsiteX147" fmla="*/ 345093 w 4980410"/>
              <a:gd name="connsiteY147" fmla="*/ 1297648 h 4980074"/>
              <a:gd name="connsiteX148" fmla="*/ 340784 w 4980410"/>
              <a:gd name="connsiteY148" fmla="*/ 1235058 h 4980074"/>
              <a:gd name="connsiteX149" fmla="*/ 425188 w 4980410"/>
              <a:gd name="connsiteY149" fmla="*/ 1090897 h 4980074"/>
              <a:gd name="connsiteX150" fmla="*/ 486485 w 4980410"/>
              <a:gd name="connsiteY150" fmla="*/ 1067811 h 4980074"/>
              <a:gd name="connsiteX151" fmla="*/ 730358 w 4980410"/>
              <a:gd name="connsiteY151" fmla="*/ 1139061 h 4980074"/>
              <a:gd name="connsiteX152" fmla="*/ 797914 w 4980410"/>
              <a:gd name="connsiteY152" fmla="*/ 1115544 h 4980074"/>
              <a:gd name="connsiteX153" fmla="*/ 885334 w 4980410"/>
              <a:gd name="connsiteY153" fmla="*/ 1015196 h 4980074"/>
              <a:gd name="connsiteX154" fmla="*/ 893112 w 4980410"/>
              <a:gd name="connsiteY154" fmla="*/ 945486 h 4980074"/>
              <a:gd name="connsiteX155" fmla="*/ 789542 w 4980410"/>
              <a:gd name="connsiteY155" fmla="*/ 719937 h 4980074"/>
              <a:gd name="connsiteX156" fmla="*/ 804010 w 4980410"/>
              <a:gd name="connsiteY156" fmla="*/ 656055 h 4980074"/>
              <a:gd name="connsiteX157" fmla="*/ 928553 w 4980410"/>
              <a:gd name="connsiteY157" fmla="*/ 546862 h 4980074"/>
              <a:gd name="connsiteX158" fmla="*/ 997401 w 4980410"/>
              <a:gd name="connsiteY158" fmla="*/ 542122 h 4980074"/>
              <a:gd name="connsiteX159" fmla="*/ 1208030 w 4980410"/>
              <a:gd name="connsiteY159" fmla="*/ 678547 h 4980074"/>
              <a:gd name="connsiteX160" fmla="*/ 1277310 w 4980410"/>
              <a:gd name="connsiteY160" fmla="*/ 680066 h 4980074"/>
              <a:gd name="connsiteX161" fmla="*/ 1391489 w 4980410"/>
              <a:gd name="connsiteY161" fmla="*/ 603030 h 4980074"/>
              <a:gd name="connsiteX162" fmla="*/ 1418906 w 4980410"/>
              <a:gd name="connsiteY162" fmla="*/ 544544 h 4980074"/>
              <a:gd name="connsiteX163" fmla="*/ 1389151 w 4980410"/>
              <a:gd name="connsiteY163" fmla="*/ 295048 h 4980074"/>
              <a:gd name="connsiteX164" fmla="*/ 1416567 w 4980410"/>
              <a:gd name="connsiteY164" fmla="*/ 236563 h 4980074"/>
              <a:gd name="connsiteX165" fmla="*/ 1569163 w 4980410"/>
              <a:gd name="connsiteY165" fmla="*/ 169459 h 4980074"/>
              <a:gd name="connsiteX166" fmla="*/ 1633045 w 4980410"/>
              <a:gd name="connsiteY166" fmla="*/ 183927 h 4980074"/>
              <a:gd name="connsiteX167" fmla="*/ 1797481 w 4980410"/>
              <a:gd name="connsiteY167" fmla="*/ 380130 h 4980074"/>
              <a:gd name="connsiteX168" fmla="*/ 1861794 w 4980410"/>
              <a:gd name="connsiteY168" fmla="*/ 400856 h 4980074"/>
              <a:gd name="connsiteX169" fmla="*/ 1991078 w 4980410"/>
              <a:gd name="connsiteY169" fmla="*/ 360512 h 4980074"/>
              <a:gd name="connsiteX170" fmla="*/ 2038133 w 4980410"/>
              <a:gd name="connsiteY170" fmla="*/ 313252 h 4980074"/>
              <a:gd name="connsiteX171" fmla="*/ 2083916 w 4980410"/>
              <a:gd name="connsiteY171" fmla="*/ 64843 h 4980074"/>
              <a:gd name="connsiteX172" fmla="*/ 2130972 w 4980410"/>
              <a:gd name="connsiteY172" fmla="*/ 17583 h 4980074"/>
              <a:gd name="connsiteX173" fmla="*/ 2293273 w 4980410"/>
              <a:gd name="connsiteY173" fmla="*/ 120 h 4980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</a:cxnLst>
            <a:rect l="l" t="t" r="r" b="b"/>
            <a:pathLst>
              <a:path w="4980410" h="4980074">
                <a:moveTo>
                  <a:pt x="2489382" y="571193"/>
                </a:moveTo>
                <a:cubicBezTo>
                  <a:pt x="1433405" y="571193"/>
                  <a:pt x="577366" y="1427232"/>
                  <a:pt x="577366" y="2483209"/>
                </a:cubicBezTo>
                <a:cubicBezTo>
                  <a:pt x="577366" y="3539186"/>
                  <a:pt x="1433405" y="4395225"/>
                  <a:pt x="2489382" y="4395225"/>
                </a:cubicBezTo>
                <a:cubicBezTo>
                  <a:pt x="3545359" y="4395225"/>
                  <a:pt x="4401398" y="3539186"/>
                  <a:pt x="4401398" y="2483209"/>
                </a:cubicBezTo>
                <a:cubicBezTo>
                  <a:pt x="4401398" y="1427232"/>
                  <a:pt x="3545359" y="571193"/>
                  <a:pt x="2489382" y="571193"/>
                </a:cubicBezTo>
                <a:close/>
                <a:moveTo>
                  <a:pt x="2293273" y="120"/>
                </a:moveTo>
                <a:cubicBezTo>
                  <a:pt x="2318309" y="-1604"/>
                  <a:pt x="2344638" y="15450"/>
                  <a:pt x="2352189" y="33796"/>
                </a:cubicBezTo>
                <a:cubicBezTo>
                  <a:pt x="2352189" y="33796"/>
                  <a:pt x="2352189" y="33796"/>
                  <a:pt x="2449931" y="266034"/>
                </a:cubicBezTo>
                <a:cubicBezTo>
                  <a:pt x="2457483" y="284380"/>
                  <a:pt x="2483812" y="301433"/>
                  <a:pt x="2503019" y="306399"/>
                </a:cubicBezTo>
                <a:cubicBezTo>
                  <a:pt x="2503019" y="306399"/>
                  <a:pt x="2503019" y="306399"/>
                  <a:pt x="2641578" y="309436"/>
                </a:cubicBezTo>
                <a:cubicBezTo>
                  <a:pt x="2660355" y="308144"/>
                  <a:pt x="2690788" y="293471"/>
                  <a:pt x="2702013" y="273832"/>
                </a:cubicBezTo>
                <a:cubicBezTo>
                  <a:pt x="2702013" y="273832"/>
                  <a:pt x="2702013" y="273832"/>
                  <a:pt x="2812541" y="52409"/>
                </a:cubicBezTo>
                <a:cubicBezTo>
                  <a:pt x="2823766" y="32771"/>
                  <a:pt x="2847940" y="18529"/>
                  <a:pt x="2873406" y="23064"/>
                </a:cubicBezTo>
                <a:cubicBezTo>
                  <a:pt x="2873406" y="23064"/>
                  <a:pt x="2873406" y="23064"/>
                  <a:pt x="3032466" y="49845"/>
                </a:cubicBezTo>
                <a:cubicBezTo>
                  <a:pt x="3057933" y="54380"/>
                  <a:pt x="3078433" y="78123"/>
                  <a:pt x="3080157" y="103159"/>
                </a:cubicBezTo>
                <a:cubicBezTo>
                  <a:pt x="3080157" y="103159"/>
                  <a:pt x="3080157" y="103159"/>
                  <a:pt x="3103653" y="353086"/>
                </a:cubicBezTo>
                <a:cubicBezTo>
                  <a:pt x="3104946" y="371863"/>
                  <a:pt x="3125447" y="395606"/>
                  <a:pt x="3145085" y="406831"/>
                </a:cubicBezTo>
                <a:cubicBezTo>
                  <a:pt x="3145085" y="406831"/>
                  <a:pt x="3145085" y="406831"/>
                  <a:pt x="3273712" y="448284"/>
                </a:cubicBezTo>
                <a:cubicBezTo>
                  <a:pt x="3299609" y="459078"/>
                  <a:pt x="3324214" y="451096"/>
                  <a:pt x="3341699" y="431026"/>
                </a:cubicBezTo>
                <a:cubicBezTo>
                  <a:pt x="3341699" y="431026"/>
                  <a:pt x="3341699" y="431026"/>
                  <a:pt x="3518263" y="255365"/>
                </a:cubicBezTo>
                <a:cubicBezTo>
                  <a:pt x="3529488" y="235727"/>
                  <a:pt x="3560783" y="233572"/>
                  <a:pt x="3580422" y="244797"/>
                </a:cubicBezTo>
                <a:cubicBezTo>
                  <a:pt x="3580422" y="244797"/>
                  <a:pt x="3580422" y="244797"/>
                  <a:pt x="3730411" y="322511"/>
                </a:cubicBezTo>
                <a:cubicBezTo>
                  <a:pt x="3750049" y="333736"/>
                  <a:pt x="3764291" y="357910"/>
                  <a:pt x="3759325" y="377118"/>
                </a:cubicBezTo>
                <a:cubicBezTo>
                  <a:pt x="3759325" y="377118"/>
                  <a:pt x="3759325" y="377118"/>
                  <a:pt x="3707283" y="625957"/>
                </a:cubicBezTo>
                <a:cubicBezTo>
                  <a:pt x="3702316" y="645165"/>
                  <a:pt x="3710730" y="676029"/>
                  <a:pt x="3730369" y="687254"/>
                </a:cubicBezTo>
                <a:cubicBezTo>
                  <a:pt x="3730369" y="687254"/>
                  <a:pt x="3730369" y="687254"/>
                  <a:pt x="3842804" y="767554"/>
                </a:cubicBezTo>
                <a:cubicBezTo>
                  <a:pt x="3856615" y="785469"/>
                  <a:pt x="3887909" y="783314"/>
                  <a:pt x="3912514" y="775331"/>
                </a:cubicBezTo>
                <a:cubicBezTo>
                  <a:pt x="3912514" y="775331"/>
                  <a:pt x="3912514" y="775331"/>
                  <a:pt x="4130511" y="653416"/>
                </a:cubicBezTo>
                <a:cubicBezTo>
                  <a:pt x="4148857" y="645864"/>
                  <a:pt x="4180583" y="649968"/>
                  <a:pt x="4193962" y="661625"/>
                </a:cubicBezTo>
                <a:cubicBezTo>
                  <a:pt x="4193962" y="661625"/>
                  <a:pt x="4193962" y="661625"/>
                  <a:pt x="4308983" y="779478"/>
                </a:cubicBezTo>
                <a:cubicBezTo>
                  <a:pt x="4329053" y="796962"/>
                  <a:pt x="4331208" y="828257"/>
                  <a:pt x="4319982" y="847895"/>
                </a:cubicBezTo>
                <a:cubicBezTo>
                  <a:pt x="4319982" y="847895"/>
                  <a:pt x="4319982" y="847895"/>
                  <a:pt x="4202765" y="1063490"/>
                </a:cubicBezTo>
                <a:cubicBezTo>
                  <a:pt x="4191540" y="1083129"/>
                  <a:pt x="4193694" y="1114424"/>
                  <a:pt x="4207505" y="1132339"/>
                </a:cubicBezTo>
                <a:cubicBezTo>
                  <a:pt x="4207505" y="1132339"/>
                  <a:pt x="4207505" y="1132339"/>
                  <a:pt x="4284110" y="1240260"/>
                </a:cubicBezTo>
                <a:cubicBezTo>
                  <a:pt x="4297921" y="1258175"/>
                  <a:pt x="4330509" y="1274797"/>
                  <a:pt x="4348855" y="1267245"/>
                </a:cubicBezTo>
                <a:cubicBezTo>
                  <a:pt x="4348855" y="1267245"/>
                  <a:pt x="4348855" y="1267245"/>
                  <a:pt x="4597058" y="1218713"/>
                </a:cubicBezTo>
                <a:cubicBezTo>
                  <a:pt x="4615404" y="1211162"/>
                  <a:pt x="4647992" y="1227784"/>
                  <a:pt x="4655544" y="1246130"/>
                </a:cubicBezTo>
                <a:cubicBezTo>
                  <a:pt x="4655544" y="1246130"/>
                  <a:pt x="4655544" y="1246130"/>
                  <a:pt x="4734734" y="1391604"/>
                </a:cubicBezTo>
                <a:cubicBezTo>
                  <a:pt x="4742286" y="1409950"/>
                  <a:pt x="4738182" y="1441676"/>
                  <a:pt x="4720267" y="1455487"/>
                </a:cubicBezTo>
                <a:cubicBezTo>
                  <a:pt x="4720267" y="1455487"/>
                  <a:pt x="4720267" y="1455487"/>
                  <a:pt x="4543702" y="1631148"/>
                </a:cubicBezTo>
                <a:cubicBezTo>
                  <a:pt x="4525787" y="1644958"/>
                  <a:pt x="4521683" y="1676684"/>
                  <a:pt x="4529666" y="1701289"/>
                </a:cubicBezTo>
                <a:cubicBezTo>
                  <a:pt x="4529666" y="1701289"/>
                  <a:pt x="4529666" y="1701289"/>
                  <a:pt x="4569579" y="1824314"/>
                </a:cubicBezTo>
                <a:cubicBezTo>
                  <a:pt x="4577561" y="1848918"/>
                  <a:pt x="4603890" y="1865972"/>
                  <a:pt x="4629357" y="1870507"/>
                </a:cubicBezTo>
                <a:cubicBezTo>
                  <a:pt x="4629357" y="1870507"/>
                  <a:pt x="4629357" y="1870507"/>
                  <a:pt x="4876042" y="1891254"/>
                </a:cubicBezTo>
                <a:cubicBezTo>
                  <a:pt x="4901509" y="1895790"/>
                  <a:pt x="4921578" y="1913274"/>
                  <a:pt x="4923302" y="1938309"/>
                </a:cubicBezTo>
                <a:lnTo>
                  <a:pt x="4959542" y="2099319"/>
                </a:lnTo>
                <a:cubicBezTo>
                  <a:pt x="4961266" y="2124354"/>
                  <a:pt x="4950472" y="2150252"/>
                  <a:pt x="4925867" y="2158235"/>
                </a:cubicBezTo>
                <a:cubicBezTo>
                  <a:pt x="4925867" y="2158235"/>
                  <a:pt x="4925867" y="2158235"/>
                  <a:pt x="4707439" y="2273892"/>
                </a:cubicBezTo>
                <a:cubicBezTo>
                  <a:pt x="4682834" y="2281874"/>
                  <a:pt x="4665781" y="2308203"/>
                  <a:pt x="4667505" y="2333239"/>
                </a:cubicBezTo>
                <a:cubicBezTo>
                  <a:pt x="4667505" y="2333239"/>
                  <a:pt x="4667505" y="2333239"/>
                  <a:pt x="4676985" y="2470936"/>
                </a:cubicBezTo>
                <a:cubicBezTo>
                  <a:pt x="4678278" y="2489713"/>
                  <a:pt x="4692519" y="2513887"/>
                  <a:pt x="4712158" y="2525112"/>
                </a:cubicBezTo>
                <a:cubicBezTo>
                  <a:pt x="4712158" y="2525112"/>
                  <a:pt x="4712158" y="2525112"/>
                  <a:pt x="4945238" y="2622260"/>
                </a:cubicBezTo>
                <a:cubicBezTo>
                  <a:pt x="4964445" y="2627226"/>
                  <a:pt x="4979118" y="2657659"/>
                  <a:pt x="4980410" y="2676435"/>
                </a:cubicBezTo>
                <a:cubicBezTo>
                  <a:pt x="4980410" y="2676435"/>
                  <a:pt x="4980410" y="2676435"/>
                  <a:pt x="4960320" y="2841323"/>
                </a:cubicBezTo>
                <a:cubicBezTo>
                  <a:pt x="4955785" y="2866790"/>
                  <a:pt x="4938300" y="2886859"/>
                  <a:pt x="4913265" y="2888583"/>
                </a:cubicBezTo>
                <a:cubicBezTo>
                  <a:pt x="4913265" y="2888583"/>
                  <a:pt x="4913265" y="2888583"/>
                  <a:pt x="4671320" y="2936684"/>
                </a:cubicBezTo>
                <a:cubicBezTo>
                  <a:pt x="4646284" y="2938408"/>
                  <a:pt x="4622542" y="2958908"/>
                  <a:pt x="4618006" y="2984375"/>
                </a:cubicBezTo>
                <a:cubicBezTo>
                  <a:pt x="4618006" y="2984375"/>
                  <a:pt x="4618006" y="2984375"/>
                  <a:pt x="4582812" y="3112571"/>
                </a:cubicBezTo>
                <a:cubicBezTo>
                  <a:pt x="4577846" y="3131779"/>
                  <a:pt x="4586259" y="3162643"/>
                  <a:pt x="4606329" y="3180127"/>
                </a:cubicBezTo>
                <a:cubicBezTo>
                  <a:pt x="4606329" y="3180127"/>
                  <a:pt x="4606329" y="3180127"/>
                  <a:pt x="4793215" y="3337052"/>
                </a:cubicBezTo>
                <a:cubicBezTo>
                  <a:pt x="4813285" y="3354536"/>
                  <a:pt x="4821267" y="3379142"/>
                  <a:pt x="4810473" y="3405039"/>
                </a:cubicBezTo>
                <a:cubicBezTo>
                  <a:pt x="4810473" y="3405039"/>
                  <a:pt x="4810473" y="3405039"/>
                  <a:pt x="4745277" y="3554166"/>
                </a:cubicBezTo>
                <a:cubicBezTo>
                  <a:pt x="4734052" y="3573805"/>
                  <a:pt x="4709878" y="3588047"/>
                  <a:pt x="4691101" y="3589339"/>
                </a:cubicBezTo>
                <a:cubicBezTo>
                  <a:pt x="4691101" y="3589339"/>
                  <a:pt x="4691101" y="3589339"/>
                  <a:pt x="4437295" y="3556505"/>
                </a:cubicBezTo>
                <a:cubicBezTo>
                  <a:pt x="4418087" y="3551539"/>
                  <a:pt x="4387655" y="3566211"/>
                  <a:pt x="4376429" y="3585850"/>
                </a:cubicBezTo>
                <a:cubicBezTo>
                  <a:pt x="4376429" y="3585850"/>
                  <a:pt x="4376429" y="3585850"/>
                  <a:pt x="4308648" y="3697423"/>
                </a:cubicBezTo>
                <a:cubicBezTo>
                  <a:pt x="4291164" y="3717493"/>
                  <a:pt x="4293318" y="3748788"/>
                  <a:pt x="4307129" y="3766703"/>
                </a:cubicBezTo>
                <a:cubicBezTo>
                  <a:pt x="4307129" y="3766703"/>
                  <a:pt x="4307129" y="3766703"/>
                  <a:pt x="4441132" y="3977579"/>
                </a:cubicBezTo>
                <a:cubicBezTo>
                  <a:pt x="4454943" y="3995494"/>
                  <a:pt x="4450838" y="4027219"/>
                  <a:pt x="4439613" y="4046858"/>
                </a:cubicBezTo>
                <a:cubicBezTo>
                  <a:pt x="4439613" y="4046858"/>
                  <a:pt x="4439613" y="4046858"/>
                  <a:pt x="4328450" y="4167707"/>
                </a:cubicBezTo>
                <a:cubicBezTo>
                  <a:pt x="4317225" y="4187346"/>
                  <a:pt x="4286361" y="4195760"/>
                  <a:pt x="4266722" y="4184534"/>
                </a:cubicBezTo>
                <a:cubicBezTo>
                  <a:pt x="4266722" y="4184534"/>
                  <a:pt x="4266722" y="4184534"/>
                  <a:pt x="4039471" y="4080696"/>
                </a:cubicBezTo>
                <a:cubicBezTo>
                  <a:pt x="4019832" y="4069471"/>
                  <a:pt x="3988968" y="4077885"/>
                  <a:pt x="3971053" y="4091696"/>
                </a:cubicBezTo>
                <a:cubicBezTo>
                  <a:pt x="3971053" y="4091696"/>
                  <a:pt x="3971053" y="4091696"/>
                  <a:pt x="3870253" y="4180388"/>
                </a:cubicBezTo>
                <a:cubicBezTo>
                  <a:pt x="3852338" y="4194199"/>
                  <a:pt x="3841975" y="4226355"/>
                  <a:pt x="3849526" y="4244701"/>
                </a:cubicBezTo>
                <a:cubicBezTo>
                  <a:pt x="3849526" y="4244701"/>
                  <a:pt x="3849526" y="4244701"/>
                  <a:pt x="3916404" y="4485353"/>
                </a:cubicBezTo>
                <a:cubicBezTo>
                  <a:pt x="3924387" y="4509958"/>
                  <a:pt x="3913593" y="4535856"/>
                  <a:pt x="3889419" y="4550097"/>
                </a:cubicBezTo>
                <a:cubicBezTo>
                  <a:pt x="3889419" y="4550097"/>
                  <a:pt x="3889419" y="4550097"/>
                  <a:pt x="3750634" y="4635116"/>
                </a:cubicBezTo>
                <a:cubicBezTo>
                  <a:pt x="3732719" y="4648927"/>
                  <a:pt x="3700993" y="4644822"/>
                  <a:pt x="3687614" y="4633166"/>
                </a:cubicBezTo>
                <a:cubicBezTo>
                  <a:pt x="3687614" y="4633166"/>
                  <a:pt x="3687614" y="4633166"/>
                  <a:pt x="3499866" y="4463723"/>
                </a:cubicBezTo>
                <a:cubicBezTo>
                  <a:pt x="3480227" y="4452498"/>
                  <a:pt x="3448501" y="4448394"/>
                  <a:pt x="3430155" y="4455945"/>
                </a:cubicBezTo>
                <a:cubicBezTo>
                  <a:pt x="3430155" y="4455945"/>
                  <a:pt x="3430155" y="4455945"/>
                  <a:pt x="3307993" y="4508376"/>
                </a:cubicBezTo>
                <a:cubicBezTo>
                  <a:pt x="3283388" y="4516359"/>
                  <a:pt x="3266335" y="4542688"/>
                  <a:pt x="3268058" y="4567724"/>
                </a:cubicBezTo>
                <a:cubicBezTo>
                  <a:pt x="3268058" y="4567724"/>
                  <a:pt x="3268058" y="4567724"/>
                  <a:pt x="3266088" y="4813115"/>
                </a:cubicBezTo>
                <a:cubicBezTo>
                  <a:pt x="3261553" y="4838582"/>
                  <a:pt x="3244500" y="4864911"/>
                  <a:pt x="3219464" y="4866635"/>
                </a:cubicBezTo>
                <a:cubicBezTo>
                  <a:pt x="3219464" y="4866635"/>
                  <a:pt x="3219464" y="4866635"/>
                  <a:pt x="3065144" y="4908703"/>
                </a:cubicBezTo>
                <a:cubicBezTo>
                  <a:pt x="3040540" y="4916685"/>
                  <a:pt x="3014642" y="4905891"/>
                  <a:pt x="3000831" y="4887976"/>
                </a:cubicBezTo>
                <a:cubicBezTo>
                  <a:pt x="3000831" y="4887976"/>
                  <a:pt x="3000831" y="4887976"/>
                  <a:pt x="2873087" y="4676669"/>
                </a:cubicBezTo>
                <a:cubicBezTo>
                  <a:pt x="2858846" y="4652496"/>
                  <a:pt x="2832948" y="4641701"/>
                  <a:pt x="2807912" y="4643425"/>
                </a:cubicBezTo>
                <a:cubicBezTo>
                  <a:pt x="2807912" y="4643425"/>
                  <a:pt x="2807912" y="4643425"/>
                  <a:pt x="2676905" y="4658733"/>
                </a:cubicBezTo>
                <a:cubicBezTo>
                  <a:pt x="2651869" y="4660457"/>
                  <a:pt x="2628126" y="4680958"/>
                  <a:pt x="2623160" y="4700165"/>
                </a:cubicBezTo>
                <a:cubicBezTo>
                  <a:pt x="2623160" y="4700165"/>
                  <a:pt x="2623160" y="4700165"/>
                  <a:pt x="2538961" y="4938642"/>
                </a:cubicBezTo>
                <a:cubicBezTo>
                  <a:pt x="2534426" y="4964109"/>
                  <a:pt x="2510252" y="4978350"/>
                  <a:pt x="2485216" y="4980074"/>
                </a:cubicBezTo>
                <a:cubicBezTo>
                  <a:pt x="2485216" y="4980074"/>
                  <a:pt x="2485216" y="4980074"/>
                  <a:pt x="2321190" y="4972501"/>
                </a:cubicBezTo>
                <a:cubicBezTo>
                  <a:pt x="2301983" y="4967535"/>
                  <a:pt x="2275654" y="4950482"/>
                  <a:pt x="2268103" y="4932136"/>
                </a:cubicBezTo>
                <a:cubicBezTo>
                  <a:pt x="2268103" y="4932136"/>
                  <a:pt x="2268103" y="4932136"/>
                  <a:pt x="2207053" y="4684794"/>
                </a:cubicBezTo>
                <a:cubicBezTo>
                  <a:pt x="2205760" y="4666017"/>
                  <a:pt x="2179000" y="4642705"/>
                  <a:pt x="2159793" y="4637739"/>
                </a:cubicBezTo>
                <a:cubicBezTo>
                  <a:pt x="2159793" y="4637739"/>
                  <a:pt x="2159793" y="4637739"/>
                  <a:pt x="2026200" y="4615494"/>
                </a:cubicBezTo>
                <a:cubicBezTo>
                  <a:pt x="2000733" y="4610958"/>
                  <a:pt x="1976559" y="4625200"/>
                  <a:pt x="1958644" y="4639011"/>
                </a:cubicBezTo>
                <a:cubicBezTo>
                  <a:pt x="1958644" y="4639011"/>
                  <a:pt x="1958644" y="4639011"/>
                  <a:pt x="1815529" y="4843812"/>
                </a:cubicBezTo>
                <a:cubicBezTo>
                  <a:pt x="1804303" y="4863451"/>
                  <a:pt x="1773440" y="4871864"/>
                  <a:pt x="1754232" y="4866898"/>
                </a:cubicBezTo>
                <a:cubicBezTo>
                  <a:pt x="1754232" y="4866898"/>
                  <a:pt x="1754232" y="4866898"/>
                  <a:pt x="1599277" y="4808392"/>
                </a:cubicBezTo>
                <a:cubicBezTo>
                  <a:pt x="1573810" y="4803856"/>
                  <a:pt x="1559568" y="4779682"/>
                  <a:pt x="1557845" y="4754647"/>
                </a:cubicBezTo>
                <a:cubicBezTo>
                  <a:pt x="1557845" y="4754647"/>
                  <a:pt x="1557845" y="4754647"/>
                  <a:pt x="1572333" y="4508393"/>
                </a:cubicBezTo>
                <a:cubicBezTo>
                  <a:pt x="1576868" y="4482926"/>
                  <a:pt x="1555937" y="4452924"/>
                  <a:pt x="1536729" y="4447958"/>
                </a:cubicBezTo>
                <a:cubicBezTo>
                  <a:pt x="1536729" y="4447958"/>
                  <a:pt x="1536729" y="4447958"/>
                  <a:pt x="1418897" y="4380607"/>
                </a:cubicBezTo>
                <a:cubicBezTo>
                  <a:pt x="1399258" y="4369382"/>
                  <a:pt x="1367963" y="4371536"/>
                  <a:pt x="1350048" y="4385347"/>
                </a:cubicBezTo>
                <a:cubicBezTo>
                  <a:pt x="1350048" y="4385347"/>
                  <a:pt x="1350048" y="4385347"/>
                  <a:pt x="1152983" y="4537265"/>
                </a:cubicBezTo>
                <a:cubicBezTo>
                  <a:pt x="1135068" y="4551076"/>
                  <a:pt x="1103773" y="4553230"/>
                  <a:pt x="1084134" y="4542005"/>
                </a:cubicBezTo>
                <a:cubicBezTo>
                  <a:pt x="1084134" y="4542005"/>
                  <a:pt x="1084134" y="4542005"/>
                  <a:pt x="951630" y="4444221"/>
                </a:cubicBezTo>
                <a:cubicBezTo>
                  <a:pt x="931560" y="4426738"/>
                  <a:pt x="923577" y="4402132"/>
                  <a:pt x="934371" y="4376235"/>
                </a:cubicBezTo>
                <a:cubicBezTo>
                  <a:pt x="934371" y="4376235"/>
                  <a:pt x="934371" y="4376235"/>
                  <a:pt x="1019001" y="4144018"/>
                </a:cubicBezTo>
                <a:cubicBezTo>
                  <a:pt x="1023967" y="4124810"/>
                  <a:pt x="1021813" y="4093515"/>
                  <a:pt x="1001743" y="4076031"/>
                </a:cubicBezTo>
                <a:cubicBezTo>
                  <a:pt x="1001743" y="4076031"/>
                  <a:pt x="1001743" y="4076031"/>
                  <a:pt x="907223" y="3981921"/>
                </a:cubicBezTo>
                <a:cubicBezTo>
                  <a:pt x="893412" y="3964005"/>
                  <a:pt x="861686" y="3959901"/>
                  <a:pt x="837082" y="3967884"/>
                </a:cubicBezTo>
                <a:cubicBezTo>
                  <a:pt x="837082" y="3967884"/>
                  <a:pt x="837082" y="3967884"/>
                  <a:pt x="603981" y="4053108"/>
                </a:cubicBezTo>
                <a:cubicBezTo>
                  <a:pt x="585636" y="4060659"/>
                  <a:pt x="553479" y="4050296"/>
                  <a:pt x="539668" y="4032381"/>
                </a:cubicBezTo>
                <a:cubicBezTo>
                  <a:pt x="539668" y="4032381"/>
                  <a:pt x="539668" y="4032381"/>
                  <a:pt x="442562" y="3900717"/>
                </a:cubicBezTo>
                <a:cubicBezTo>
                  <a:pt x="428752" y="3882802"/>
                  <a:pt x="432856" y="3851076"/>
                  <a:pt x="444081" y="3831438"/>
                </a:cubicBezTo>
                <a:cubicBezTo>
                  <a:pt x="444081" y="3831438"/>
                  <a:pt x="444081" y="3831438"/>
                  <a:pt x="593886" y="3632465"/>
                </a:cubicBezTo>
                <a:cubicBezTo>
                  <a:pt x="611801" y="3618654"/>
                  <a:pt x="609646" y="3587359"/>
                  <a:pt x="601664" y="3562755"/>
                </a:cubicBezTo>
                <a:cubicBezTo>
                  <a:pt x="601664" y="3562755"/>
                  <a:pt x="601664" y="3562755"/>
                  <a:pt x="537146" y="3447713"/>
                </a:cubicBezTo>
                <a:cubicBezTo>
                  <a:pt x="529594" y="3429367"/>
                  <a:pt x="497006" y="3412745"/>
                  <a:pt x="478229" y="3414037"/>
                </a:cubicBezTo>
                <a:cubicBezTo>
                  <a:pt x="478229" y="3414037"/>
                  <a:pt x="478229" y="3414037"/>
                  <a:pt x="227440" y="3425016"/>
                </a:cubicBezTo>
                <a:cubicBezTo>
                  <a:pt x="202404" y="3426739"/>
                  <a:pt x="182335" y="3409255"/>
                  <a:pt x="174783" y="3390909"/>
                </a:cubicBezTo>
                <a:cubicBezTo>
                  <a:pt x="174783" y="3390909"/>
                  <a:pt x="174783" y="3390909"/>
                  <a:pt x="119766" y="3231193"/>
                </a:cubicBezTo>
                <a:cubicBezTo>
                  <a:pt x="112214" y="3212847"/>
                  <a:pt x="116319" y="3181121"/>
                  <a:pt x="134234" y="3167311"/>
                </a:cubicBezTo>
                <a:cubicBezTo>
                  <a:pt x="134234" y="3167311"/>
                  <a:pt x="134234" y="3167311"/>
                  <a:pt x="338420" y="3027480"/>
                </a:cubicBezTo>
                <a:cubicBezTo>
                  <a:pt x="356335" y="3013669"/>
                  <a:pt x="372957" y="2981082"/>
                  <a:pt x="364974" y="2956477"/>
                </a:cubicBezTo>
                <a:cubicBezTo>
                  <a:pt x="364974" y="2956477"/>
                  <a:pt x="364974" y="2956477"/>
                  <a:pt x="343407" y="2825900"/>
                </a:cubicBezTo>
                <a:cubicBezTo>
                  <a:pt x="335855" y="2807555"/>
                  <a:pt x="315354" y="2783811"/>
                  <a:pt x="296147" y="2778845"/>
                </a:cubicBezTo>
                <a:cubicBezTo>
                  <a:pt x="296147" y="2778845"/>
                  <a:pt x="296147" y="2778845"/>
                  <a:pt x="52704" y="2713854"/>
                </a:cubicBezTo>
                <a:cubicBezTo>
                  <a:pt x="27237" y="2709319"/>
                  <a:pt x="6737" y="2685576"/>
                  <a:pt x="11703" y="2666368"/>
                </a:cubicBezTo>
                <a:cubicBezTo>
                  <a:pt x="11703" y="2666368"/>
                  <a:pt x="11703" y="2666368"/>
                  <a:pt x="68" y="2497376"/>
                </a:cubicBezTo>
                <a:cubicBezTo>
                  <a:pt x="-1225" y="2478599"/>
                  <a:pt x="15828" y="2452271"/>
                  <a:pt x="40433" y="2444288"/>
                </a:cubicBezTo>
                <a:cubicBezTo>
                  <a:pt x="40433" y="2444288"/>
                  <a:pt x="40433" y="2444288"/>
                  <a:pt x="273964" y="2365323"/>
                </a:cubicBezTo>
                <a:cubicBezTo>
                  <a:pt x="298569" y="2357341"/>
                  <a:pt x="315622" y="2331012"/>
                  <a:pt x="320588" y="2311804"/>
                </a:cubicBezTo>
                <a:cubicBezTo>
                  <a:pt x="320588" y="2311804"/>
                  <a:pt x="320588" y="2311804"/>
                  <a:pt x="336575" y="2178642"/>
                </a:cubicBezTo>
                <a:cubicBezTo>
                  <a:pt x="341110" y="2153176"/>
                  <a:pt x="326868" y="2129002"/>
                  <a:pt x="306799" y="2111518"/>
                </a:cubicBezTo>
                <a:cubicBezTo>
                  <a:pt x="306799" y="2111518"/>
                  <a:pt x="306799" y="2111518"/>
                  <a:pt x="90773" y="1988041"/>
                </a:cubicBezTo>
                <a:cubicBezTo>
                  <a:pt x="71134" y="1976816"/>
                  <a:pt x="62720" y="1945952"/>
                  <a:pt x="67687" y="1926744"/>
                </a:cubicBezTo>
                <a:cubicBezTo>
                  <a:pt x="67687" y="1926744"/>
                  <a:pt x="67687" y="1926744"/>
                  <a:pt x="106985" y="1766823"/>
                </a:cubicBezTo>
                <a:cubicBezTo>
                  <a:pt x="117779" y="1740925"/>
                  <a:pt x="135263" y="1720855"/>
                  <a:pt x="160730" y="1725391"/>
                </a:cubicBezTo>
                <a:cubicBezTo>
                  <a:pt x="160730" y="1725391"/>
                  <a:pt x="160730" y="1725391"/>
                  <a:pt x="411519" y="1714412"/>
                </a:cubicBezTo>
                <a:cubicBezTo>
                  <a:pt x="430727" y="1719379"/>
                  <a:pt x="460729" y="1698447"/>
                  <a:pt x="471954" y="1678808"/>
                </a:cubicBezTo>
                <a:cubicBezTo>
                  <a:pt x="471954" y="1678808"/>
                  <a:pt x="471954" y="1678808"/>
                  <a:pt x="520097" y="1556010"/>
                </a:cubicBezTo>
                <a:cubicBezTo>
                  <a:pt x="531322" y="1536371"/>
                  <a:pt x="529168" y="1505076"/>
                  <a:pt x="509098" y="1487592"/>
                </a:cubicBezTo>
                <a:cubicBezTo>
                  <a:pt x="509098" y="1487592"/>
                  <a:pt x="509098" y="1487592"/>
                  <a:pt x="345093" y="1297648"/>
                </a:cubicBezTo>
                <a:cubicBezTo>
                  <a:pt x="331282" y="1279733"/>
                  <a:pt x="329559" y="1254697"/>
                  <a:pt x="340784" y="1235058"/>
                </a:cubicBezTo>
                <a:cubicBezTo>
                  <a:pt x="340784" y="1235058"/>
                  <a:pt x="340784" y="1235058"/>
                  <a:pt x="425188" y="1090897"/>
                </a:cubicBezTo>
                <a:cubicBezTo>
                  <a:pt x="436413" y="1071259"/>
                  <a:pt x="467277" y="1062845"/>
                  <a:pt x="486485" y="1067811"/>
                </a:cubicBezTo>
                <a:cubicBezTo>
                  <a:pt x="486485" y="1067811"/>
                  <a:pt x="486485" y="1067811"/>
                  <a:pt x="730358" y="1139061"/>
                </a:cubicBezTo>
                <a:cubicBezTo>
                  <a:pt x="749566" y="1144028"/>
                  <a:pt x="780430" y="1135614"/>
                  <a:pt x="797914" y="1115544"/>
                </a:cubicBezTo>
                <a:cubicBezTo>
                  <a:pt x="797914" y="1115544"/>
                  <a:pt x="797914" y="1115544"/>
                  <a:pt x="885334" y="1015196"/>
                </a:cubicBezTo>
                <a:cubicBezTo>
                  <a:pt x="896559" y="995557"/>
                  <a:pt x="900663" y="963832"/>
                  <a:pt x="893112" y="945486"/>
                </a:cubicBezTo>
                <a:cubicBezTo>
                  <a:pt x="893112" y="945486"/>
                  <a:pt x="893112" y="945486"/>
                  <a:pt x="789542" y="719937"/>
                </a:cubicBezTo>
                <a:cubicBezTo>
                  <a:pt x="781559" y="695332"/>
                  <a:pt x="786094" y="669866"/>
                  <a:pt x="804010" y="656055"/>
                </a:cubicBezTo>
                <a:cubicBezTo>
                  <a:pt x="804010" y="656055"/>
                  <a:pt x="804010" y="656055"/>
                  <a:pt x="928553" y="546862"/>
                </a:cubicBezTo>
                <a:cubicBezTo>
                  <a:pt x="946468" y="533052"/>
                  <a:pt x="977762" y="530897"/>
                  <a:pt x="997401" y="542122"/>
                </a:cubicBezTo>
                <a:cubicBezTo>
                  <a:pt x="997401" y="542122"/>
                  <a:pt x="997401" y="542122"/>
                  <a:pt x="1208030" y="678547"/>
                </a:cubicBezTo>
                <a:cubicBezTo>
                  <a:pt x="1227669" y="689772"/>
                  <a:pt x="1258964" y="687618"/>
                  <a:pt x="1277310" y="680066"/>
                </a:cubicBezTo>
                <a:cubicBezTo>
                  <a:pt x="1277310" y="680066"/>
                  <a:pt x="1277310" y="680066"/>
                  <a:pt x="1391489" y="603030"/>
                </a:cubicBezTo>
                <a:cubicBezTo>
                  <a:pt x="1409835" y="595478"/>
                  <a:pt x="1420199" y="563321"/>
                  <a:pt x="1418906" y="544544"/>
                </a:cubicBezTo>
                <a:cubicBezTo>
                  <a:pt x="1418906" y="544544"/>
                  <a:pt x="1418906" y="544544"/>
                  <a:pt x="1389151" y="295048"/>
                </a:cubicBezTo>
                <a:cubicBezTo>
                  <a:pt x="1381168" y="270443"/>
                  <a:pt x="1398221" y="244115"/>
                  <a:pt x="1416567" y="236563"/>
                </a:cubicBezTo>
                <a:cubicBezTo>
                  <a:pt x="1416567" y="236563"/>
                  <a:pt x="1416567" y="236563"/>
                  <a:pt x="1569163" y="169459"/>
                </a:cubicBezTo>
                <a:cubicBezTo>
                  <a:pt x="1593768" y="161476"/>
                  <a:pt x="1619234" y="166012"/>
                  <a:pt x="1633045" y="183927"/>
                </a:cubicBezTo>
                <a:cubicBezTo>
                  <a:pt x="1633045" y="183927"/>
                  <a:pt x="1633045" y="183927"/>
                  <a:pt x="1797481" y="380130"/>
                </a:cubicBezTo>
                <a:cubicBezTo>
                  <a:pt x="1810861" y="391786"/>
                  <a:pt x="1843017" y="402149"/>
                  <a:pt x="1861794" y="400856"/>
                </a:cubicBezTo>
                <a:cubicBezTo>
                  <a:pt x="1861794" y="400856"/>
                  <a:pt x="1861794" y="400856"/>
                  <a:pt x="1991078" y="360512"/>
                </a:cubicBezTo>
                <a:cubicBezTo>
                  <a:pt x="2016114" y="358788"/>
                  <a:pt x="2033167" y="332460"/>
                  <a:pt x="2038133" y="313252"/>
                </a:cubicBezTo>
                <a:cubicBezTo>
                  <a:pt x="2038133" y="313252"/>
                  <a:pt x="2038133" y="313252"/>
                  <a:pt x="2083916" y="64843"/>
                </a:cubicBezTo>
                <a:cubicBezTo>
                  <a:pt x="2082624" y="46067"/>
                  <a:pt x="2106367" y="25566"/>
                  <a:pt x="2130972" y="17583"/>
                </a:cubicBezTo>
                <a:cubicBezTo>
                  <a:pt x="2130972" y="17583"/>
                  <a:pt x="2130972" y="17583"/>
                  <a:pt x="2293273" y="12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8" tIns="45705" rIns="91408" bIns="45705" rtlCol="0" anchor="ctr"/>
          <a:lstStyle/>
          <a:p>
            <a:pPr algn="ctr" defTabSz="609600"/>
            <a:endParaRPr lang="zh-CN" altLang="en-US" sz="1705">
              <a:solidFill>
                <a:prstClr val="white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31" name="任意多边形 34"/>
          <p:cNvSpPr/>
          <p:nvPr/>
        </p:nvSpPr>
        <p:spPr bwMode="auto">
          <a:xfrm rot="453485">
            <a:off x="801643" y="1453187"/>
            <a:ext cx="4865280" cy="4869958"/>
          </a:xfrm>
          <a:custGeom>
            <a:avLst/>
            <a:gdLst>
              <a:gd name="connsiteX0" fmla="*/ 2485624 w 4976318"/>
              <a:gd name="connsiteY0" fmla="*/ 578679 h 4981376"/>
              <a:gd name="connsiteX1" fmla="*/ 573608 w 4976318"/>
              <a:gd name="connsiteY1" fmla="*/ 2490695 h 4981376"/>
              <a:gd name="connsiteX2" fmla="*/ 2485624 w 4976318"/>
              <a:gd name="connsiteY2" fmla="*/ 4402711 h 4981376"/>
              <a:gd name="connsiteX3" fmla="*/ 4397640 w 4976318"/>
              <a:gd name="connsiteY3" fmla="*/ 2490695 h 4981376"/>
              <a:gd name="connsiteX4" fmla="*/ 2485624 w 4976318"/>
              <a:gd name="connsiteY4" fmla="*/ 578679 h 4981376"/>
              <a:gd name="connsiteX5" fmla="*/ 2460535 w 4976318"/>
              <a:gd name="connsiteY5" fmla="*/ 0 h 4981376"/>
              <a:gd name="connsiteX6" fmla="*/ 2516999 w 4976318"/>
              <a:gd name="connsiteY6" fmla="*/ 37643 h 4981376"/>
              <a:gd name="connsiteX7" fmla="*/ 2598558 w 4976318"/>
              <a:gd name="connsiteY7" fmla="*/ 276046 h 4981376"/>
              <a:gd name="connsiteX8" fmla="*/ 2648748 w 4976318"/>
              <a:gd name="connsiteY8" fmla="*/ 319963 h 4981376"/>
              <a:gd name="connsiteX9" fmla="*/ 2786771 w 4976318"/>
              <a:gd name="connsiteY9" fmla="*/ 332510 h 4981376"/>
              <a:gd name="connsiteX10" fmla="*/ 2849509 w 4976318"/>
              <a:gd name="connsiteY10" fmla="*/ 301141 h 4981376"/>
              <a:gd name="connsiteX11" fmla="*/ 2974984 w 4976318"/>
              <a:gd name="connsiteY11" fmla="*/ 87833 h 4981376"/>
              <a:gd name="connsiteX12" fmla="*/ 3037722 w 4976318"/>
              <a:gd name="connsiteY12" fmla="*/ 62738 h 4981376"/>
              <a:gd name="connsiteX13" fmla="*/ 3194567 w 4976318"/>
              <a:gd name="connsiteY13" fmla="*/ 100380 h 4981376"/>
              <a:gd name="connsiteX14" fmla="*/ 3238483 w 4976318"/>
              <a:gd name="connsiteY14" fmla="*/ 156845 h 4981376"/>
              <a:gd name="connsiteX15" fmla="*/ 3244757 w 4976318"/>
              <a:gd name="connsiteY15" fmla="*/ 407795 h 4981376"/>
              <a:gd name="connsiteX16" fmla="*/ 3282399 w 4976318"/>
              <a:gd name="connsiteY16" fmla="*/ 464259 h 4981376"/>
              <a:gd name="connsiteX17" fmla="*/ 3407875 w 4976318"/>
              <a:gd name="connsiteY17" fmla="*/ 514450 h 4981376"/>
              <a:gd name="connsiteX18" fmla="*/ 3476886 w 4976318"/>
              <a:gd name="connsiteY18" fmla="*/ 501902 h 4981376"/>
              <a:gd name="connsiteX19" fmla="*/ 3665100 w 4976318"/>
              <a:gd name="connsiteY19" fmla="*/ 338784 h 4981376"/>
              <a:gd name="connsiteX20" fmla="*/ 3727837 w 4976318"/>
              <a:gd name="connsiteY20" fmla="*/ 332510 h 4981376"/>
              <a:gd name="connsiteX21" fmla="*/ 3872134 w 4976318"/>
              <a:gd name="connsiteY21" fmla="*/ 420343 h 4981376"/>
              <a:gd name="connsiteX22" fmla="*/ 3897229 w 4976318"/>
              <a:gd name="connsiteY22" fmla="*/ 476807 h 4981376"/>
              <a:gd name="connsiteX23" fmla="*/ 3828218 w 4976318"/>
              <a:gd name="connsiteY23" fmla="*/ 721484 h 4981376"/>
              <a:gd name="connsiteX24" fmla="*/ 3847039 w 4976318"/>
              <a:gd name="connsiteY24" fmla="*/ 784222 h 4981376"/>
              <a:gd name="connsiteX25" fmla="*/ 3953693 w 4976318"/>
              <a:gd name="connsiteY25" fmla="*/ 872055 h 4981376"/>
              <a:gd name="connsiteX26" fmla="*/ 4022705 w 4976318"/>
              <a:gd name="connsiteY26" fmla="*/ 884602 h 4981376"/>
              <a:gd name="connsiteX27" fmla="*/ 4248561 w 4976318"/>
              <a:gd name="connsiteY27" fmla="*/ 777948 h 4981376"/>
              <a:gd name="connsiteX28" fmla="*/ 4311298 w 4976318"/>
              <a:gd name="connsiteY28" fmla="*/ 790496 h 4981376"/>
              <a:gd name="connsiteX29" fmla="*/ 4417952 w 4976318"/>
              <a:gd name="connsiteY29" fmla="*/ 915971 h 4981376"/>
              <a:gd name="connsiteX30" fmla="*/ 4424226 w 4976318"/>
              <a:gd name="connsiteY30" fmla="*/ 984983 h 4981376"/>
              <a:gd name="connsiteX31" fmla="*/ 4292477 w 4976318"/>
              <a:gd name="connsiteY31" fmla="*/ 1192017 h 4981376"/>
              <a:gd name="connsiteX32" fmla="*/ 4292477 w 4976318"/>
              <a:gd name="connsiteY32" fmla="*/ 1261029 h 4981376"/>
              <a:gd name="connsiteX33" fmla="*/ 4361488 w 4976318"/>
              <a:gd name="connsiteY33" fmla="*/ 1373957 h 4981376"/>
              <a:gd name="connsiteX34" fmla="*/ 4424226 w 4976318"/>
              <a:gd name="connsiteY34" fmla="*/ 1405325 h 4981376"/>
              <a:gd name="connsiteX35" fmla="*/ 4675177 w 4976318"/>
              <a:gd name="connsiteY35" fmla="*/ 1373957 h 4981376"/>
              <a:gd name="connsiteX36" fmla="*/ 4731641 w 4976318"/>
              <a:gd name="connsiteY36" fmla="*/ 1405325 h 4981376"/>
              <a:gd name="connsiteX37" fmla="*/ 4800653 w 4976318"/>
              <a:gd name="connsiteY37" fmla="*/ 1555896 h 4981376"/>
              <a:gd name="connsiteX38" fmla="*/ 4781831 w 4976318"/>
              <a:gd name="connsiteY38" fmla="*/ 1618634 h 4981376"/>
              <a:gd name="connsiteX39" fmla="*/ 4593618 w 4976318"/>
              <a:gd name="connsiteY39" fmla="*/ 1781752 h 4981376"/>
              <a:gd name="connsiteX40" fmla="*/ 4574797 w 4976318"/>
              <a:gd name="connsiteY40" fmla="*/ 1850763 h 4981376"/>
              <a:gd name="connsiteX41" fmla="*/ 4606166 w 4976318"/>
              <a:gd name="connsiteY41" fmla="*/ 1976239 h 4981376"/>
              <a:gd name="connsiteX42" fmla="*/ 4662630 w 4976318"/>
              <a:gd name="connsiteY42" fmla="*/ 2026429 h 4981376"/>
              <a:gd name="connsiteX43" fmla="*/ 4907307 w 4976318"/>
              <a:gd name="connsiteY43" fmla="*/ 2064072 h 4981376"/>
              <a:gd name="connsiteX44" fmla="*/ 4951223 w 4976318"/>
              <a:gd name="connsiteY44" fmla="*/ 2114262 h 4981376"/>
              <a:gd name="connsiteX45" fmla="*/ 4976318 w 4976318"/>
              <a:gd name="connsiteY45" fmla="*/ 2277380 h 4981376"/>
              <a:gd name="connsiteX46" fmla="*/ 4938676 w 4976318"/>
              <a:gd name="connsiteY46" fmla="*/ 2333844 h 4981376"/>
              <a:gd name="connsiteX47" fmla="*/ 4712820 w 4976318"/>
              <a:gd name="connsiteY47" fmla="*/ 2434224 h 4981376"/>
              <a:gd name="connsiteX48" fmla="*/ 4668903 w 4976318"/>
              <a:gd name="connsiteY48" fmla="*/ 2490688 h 4981376"/>
              <a:gd name="connsiteX49" fmla="*/ 4668903 w 4976318"/>
              <a:gd name="connsiteY49" fmla="*/ 2628711 h 4981376"/>
              <a:gd name="connsiteX50" fmla="*/ 4700272 w 4976318"/>
              <a:gd name="connsiteY50" fmla="*/ 2685175 h 4981376"/>
              <a:gd name="connsiteX51" fmla="*/ 4926128 w 4976318"/>
              <a:gd name="connsiteY51" fmla="*/ 2798103 h 4981376"/>
              <a:gd name="connsiteX52" fmla="*/ 4957497 w 4976318"/>
              <a:gd name="connsiteY52" fmla="*/ 2854567 h 4981376"/>
              <a:gd name="connsiteX53" fmla="*/ 4926128 w 4976318"/>
              <a:gd name="connsiteY53" fmla="*/ 3017685 h 4981376"/>
              <a:gd name="connsiteX54" fmla="*/ 4875938 w 4976318"/>
              <a:gd name="connsiteY54" fmla="*/ 3061601 h 4981376"/>
              <a:gd name="connsiteX55" fmla="*/ 4631261 w 4976318"/>
              <a:gd name="connsiteY55" fmla="*/ 3092970 h 4981376"/>
              <a:gd name="connsiteX56" fmla="*/ 4574797 w 4976318"/>
              <a:gd name="connsiteY56" fmla="*/ 3136887 h 4981376"/>
              <a:gd name="connsiteX57" fmla="*/ 4530880 w 4976318"/>
              <a:gd name="connsiteY57" fmla="*/ 3262362 h 4981376"/>
              <a:gd name="connsiteX58" fmla="*/ 4549702 w 4976318"/>
              <a:gd name="connsiteY58" fmla="*/ 3331374 h 4981376"/>
              <a:gd name="connsiteX59" fmla="*/ 4725367 w 4976318"/>
              <a:gd name="connsiteY59" fmla="*/ 3500766 h 4981376"/>
              <a:gd name="connsiteX60" fmla="*/ 4737915 w 4976318"/>
              <a:gd name="connsiteY60" fmla="*/ 3569777 h 4981376"/>
              <a:gd name="connsiteX61" fmla="*/ 4662630 w 4976318"/>
              <a:gd name="connsiteY61" fmla="*/ 3714074 h 4981376"/>
              <a:gd name="connsiteX62" fmla="*/ 4606166 w 4976318"/>
              <a:gd name="connsiteY62" fmla="*/ 3745443 h 4981376"/>
              <a:gd name="connsiteX63" fmla="*/ 4355215 w 4976318"/>
              <a:gd name="connsiteY63" fmla="*/ 3695253 h 4981376"/>
              <a:gd name="connsiteX64" fmla="*/ 4292477 w 4976318"/>
              <a:gd name="connsiteY64" fmla="*/ 3720348 h 4981376"/>
              <a:gd name="connsiteX65" fmla="*/ 4217192 w 4976318"/>
              <a:gd name="connsiteY65" fmla="*/ 3827002 h 4981376"/>
              <a:gd name="connsiteX66" fmla="*/ 4210918 w 4976318"/>
              <a:gd name="connsiteY66" fmla="*/ 3896013 h 4981376"/>
              <a:gd name="connsiteX67" fmla="*/ 4330120 w 4976318"/>
              <a:gd name="connsiteY67" fmla="*/ 4115595 h 4981376"/>
              <a:gd name="connsiteX68" fmla="*/ 4323846 w 4976318"/>
              <a:gd name="connsiteY68" fmla="*/ 4184607 h 4981376"/>
              <a:gd name="connsiteX69" fmla="*/ 4204644 w 4976318"/>
              <a:gd name="connsiteY69" fmla="*/ 4297535 h 4981376"/>
              <a:gd name="connsiteX70" fmla="*/ 4141906 w 4976318"/>
              <a:gd name="connsiteY70" fmla="*/ 4310083 h 4981376"/>
              <a:gd name="connsiteX71" fmla="*/ 3922324 w 4976318"/>
              <a:gd name="connsiteY71" fmla="*/ 4190881 h 4981376"/>
              <a:gd name="connsiteX72" fmla="*/ 3853313 w 4976318"/>
              <a:gd name="connsiteY72" fmla="*/ 4197155 h 4981376"/>
              <a:gd name="connsiteX73" fmla="*/ 3746659 w 4976318"/>
              <a:gd name="connsiteY73" fmla="*/ 4278714 h 4981376"/>
              <a:gd name="connsiteX74" fmla="*/ 3721563 w 4976318"/>
              <a:gd name="connsiteY74" fmla="*/ 4341451 h 4981376"/>
              <a:gd name="connsiteX75" fmla="*/ 3771754 w 4976318"/>
              <a:gd name="connsiteY75" fmla="*/ 4586129 h 4981376"/>
              <a:gd name="connsiteX76" fmla="*/ 3740385 w 4976318"/>
              <a:gd name="connsiteY76" fmla="*/ 4648866 h 4981376"/>
              <a:gd name="connsiteX77" fmla="*/ 3596088 w 4976318"/>
              <a:gd name="connsiteY77" fmla="*/ 4724152 h 4981376"/>
              <a:gd name="connsiteX78" fmla="*/ 3533350 w 4976318"/>
              <a:gd name="connsiteY78" fmla="*/ 4717878 h 4981376"/>
              <a:gd name="connsiteX79" fmla="*/ 3357685 w 4976318"/>
              <a:gd name="connsiteY79" fmla="*/ 4535938 h 4981376"/>
              <a:gd name="connsiteX80" fmla="*/ 3288673 w 4976318"/>
              <a:gd name="connsiteY80" fmla="*/ 4523391 h 4981376"/>
              <a:gd name="connsiteX81" fmla="*/ 3163198 w 4976318"/>
              <a:gd name="connsiteY81" fmla="*/ 4567307 h 4981376"/>
              <a:gd name="connsiteX82" fmla="*/ 3119281 w 4976318"/>
              <a:gd name="connsiteY82" fmla="*/ 4623771 h 4981376"/>
              <a:gd name="connsiteX83" fmla="*/ 3100460 w 4976318"/>
              <a:gd name="connsiteY83" fmla="*/ 4868448 h 4981376"/>
              <a:gd name="connsiteX84" fmla="*/ 3050270 w 4976318"/>
              <a:gd name="connsiteY84" fmla="*/ 4918639 h 4981376"/>
              <a:gd name="connsiteX85" fmla="*/ 2893425 w 4976318"/>
              <a:gd name="connsiteY85" fmla="*/ 4950007 h 4981376"/>
              <a:gd name="connsiteX86" fmla="*/ 2830688 w 4976318"/>
              <a:gd name="connsiteY86" fmla="*/ 4924912 h 4981376"/>
              <a:gd name="connsiteX87" fmla="*/ 2717760 w 4976318"/>
              <a:gd name="connsiteY87" fmla="*/ 4705330 h 4981376"/>
              <a:gd name="connsiteX88" fmla="*/ 2655022 w 4976318"/>
              <a:gd name="connsiteY88" fmla="*/ 4667688 h 4981376"/>
              <a:gd name="connsiteX89" fmla="*/ 2523273 w 4976318"/>
              <a:gd name="connsiteY89" fmla="*/ 4673961 h 4981376"/>
              <a:gd name="connsiteX90" fmla="*/ 2466809 w 4976318"/>
              <a:gd name="connsiteY90" fmla="*/ 4711604 h 4981376"/>
              <a:gd name="connsiteX91" fmla="*/ 2366428 w 4976318"/>
              <a:gd name="connsiteY91" fmla="*/ 4943734 h 4981376"/>
              <a:gd name="connsiteX92" fmla="*/ 2309964 w 4976318"/>
              <a:gd name="connsiteY92" fmla="*/ 4981376 h 4981376"/>
              <a:gd name="connsiteX93" fmla="*/ 2146846 w 4976318"/>
              <a:gd name="connsiteY93" fmla="*/ 4962555 h 4981376"/>
              <a:gd name="connsiteX94" fmla="*/ 2096656 w 4976318"/>
              <a:gd name="connsiteY94" fmla="*/ 4918639 h 4981376"/>
              <a:gd name="connsiteX95" fmla="*/ 2052740 w 4976318"/>
              <a:gd name="connsiteY95" fmla="*/ 4667688 h 4981376"/>
              <a:gd name="connsiteX96" fmla="*/ 2008823 w 4976318"/>
              <a:gd name="connsiteY96" fmla="*/ 4617497 h 4981376"/>
              <a:gd name="connsiteX97" fmla="*/ 1877074 w 4976318"/>
              <a:gd name="connsiteY97" fmla="*/ 4586129 h 4981376"/>
              <a:gd name="connsiteX98" fmla="*/ 1808063 w 4976318"/>
              <a:gd name="connsiteY98" fmla="*/ 4604950 h 4981376"/>
              <a:gd name="connsiteX99" fmla="*/ 1651218 w 4976318"/>
              <a:gd name="connsiteY99" fmla="*/ 4799437 h 4981376"/>
              <a:gd name="connsiteX100" fmla="*/ 1588481 w 4976318"/>
              <a:gd name="connsiteY100" fmla="*/ 4818258 h 4981376"/>
              <a:gd name="connsiteX101" fmla="*/ 1437910 w 4976318"/>
              <a:gd name="connsiteY101" fmla="*/ 4749247 h 4981376"/>
              <a:gd name="connsiteX102" fmla="*/ 1400267 w 4976318"/>
              <a:gd name="connsiteY102" fmla="*/ 4692783 h 4981376"/>
              <a:gd name="connsiteX103" fmla="*/ 1431636 w 4976318"/>
              <a:gd name="connsiteY103" fmla="*/ 4448106 h 4981376"/>
              <a:gd name="connsiteX104" fmla="*/ 1400267 w 4976318"/>
              <a:gd name="connsiteY104" fmla="*/ 4385368 h 4981376"/>
              <a:gd name="connsiteX105" fmla="*/ 1287339 w 4976318"/>
              <a:gd name="connsiteY105" fmla="*/ 4310083 h 4981376"/>
              <a:gd name="connsiteX106" fmla="*/ 1218328 w 4976318"/>
              <a:gd name="connsiteY106" fmla="*/ 4310083 h 4981376"/>
              <a:gd name="connsiteX107" fmla="*/ 1011293 w 4976318"/>
              <a:gd name="connsiteY107" fmla="*/ 4448106 h 4981376"/>
              <a:gd name="connsiteX108" fmla="*/ 942282 w 4976318"/>
              <a:gd name="connsiteY108" fmla="*/ 4448106 h 4981376"/>
              <a:gd name="connsiteX109" fmla="*/ 816806 w 4976318"/>
              <a:gd name="connsiteY109" fmla="*/ 4341451 h 4981376"/>
              <a:gd name="connsiteX110" fmla="*/ 804259 w 4976318"/>
              <a:gd name="connsiteY110" fmla="*/ 4272440 h 4981376"/>
              <a:gd name="connsiteX111" fmla="*/ 904639 w 4976318"/>
              <a:gd name="connsiteY111" fmla="*/ 4046584 h 4981376"/>
              <a:gd name="connsiteX112" fmla="*/ 892092 w 4976318"/>
              <a:gd name="connsiteY112" fmla="*/ 3977572 h 4981376"/>
              <a:gd name="connsiteX113" fmla="*/ 804259 w 4976318"/>
              <a:gd name="connsiteY113" fmla="*/ 3877192 h 4981376"/>
              <a:gd name="connsiteX114" fmla="*/ 735247 w 4976318"/>
              <a:gd name="connsiteY114" fmla="*/ 3858371 h 4981376"/>
              <a:gd name="connsiteX115" fmla="*/ 496844 w 4976318"/>
              <a:gd name="connsiteY115" fmla="*/ 3927382 h 4981376"/>
              <a:gd name="connsiteX116" fmla="*/ 434106 w 4976318"/>
              <a:gd name="connsiteY116" fmla="*/ 3902287 h 4981376"/>
              <a:gd name="connsiteX117" fmla="*/ 346273 w 4976318"/>
              <a:gd name="connsiteY117" fmla="*/ 3764264 h 4981376"/>
              <a:gd name="connsiteX118" fmla="*/ 352547 w 4976318"/>
              <a:gd name="connsiteY118" fmla="*/ 3695253 h 4981376"/>
              <a:gd name="connsiteX119" fmla="*/ 515665 w 4976318"/>
              <a:gd name="connsiteY119" fmla="*/ 3507039 h 4981376"/>
              <a:gd name="connsiteX120" fmla="*/ 528213 w 4976318"/>
              <a:gd name="connsiteY120" fmla="*/ 3438028 h 4981376"/>
              <a:gd name="connsiteX121" fmla="*/ 471749 w 4976318"/>
              <a:gd name="connsiteY121" fmla="*/ 3318826 h 4981376"/>
              <a:gd name="connsiteX122" fmla="*/ 415285 w 4976318"/>
              <a:gd name="connsiteY122" fmla="*/ 3281184 h 4981376"/>
              <a:gd name="connsiteX123" fmla="*/ 164334 w 4976318"/>
              <a:gd name="connsiteY123" fmla="*/ 3274910 h 4981376"/>
              <a:gd name="connsiteX124" fmla="*/ 114144 w 4976318"/>
              <a:gd name="connsiteY124" fmla="*/ 3237267 h 4981376"/>
              <a:gd name="connsiteX125" fmla="*/ 70227 w 4976318"/>
              <a:gd name="connsiteY125" fmla="*/ 3074149 h 4981376"/>
              <a:gd name="connsiteX126" fmla="*/ 89049 w 4976318"/>
              <a:gd name="connsiteY126" fmla="*/ 3011411 h 4981376"/>
              <a:gd name="connsiteX127" fmla="*/ 302357 w 4976318"/>
              <a:gd name="connsiteY127" fmla="*/ 2885936 h 4981376"/>
              <a:gd name="connsiteX128" fmla="*/ 333726 w 4976318"/>
              <a:gd name="connsiteY128" fmla="*/ 2816924 h 4981376"/>
              <a:gd name="connsiteX129" fmla="*/ 321178 w 4976318"/>
              <a:gd name="connsiteY129" fmla="*/ 2685175 h 4981376"/>
              <a:gd name="connsiteX130" fmla="*/ 277262 w 4976318"/>
              <a:gd name="connsiteY130" fmla="*/ 2634985 h 4981376"/>
              <a:gd name="connsiteX131" fmla="*/ 38858 w 4976318"/>
              <a:gd name="connsiteY131" fmla="*/ 2553426 h 4981376"/>
              <a:gd name="connsiteX132" fmla="*/ 1216 w 4976318"/>
              <a:gd name="connsiteY132" fmla="*/ 2503236 h 4981376"/>
              <a:gd name="connsiteX133" fmla="*/ 1216 w 4976318"/>
              <a:gd name="connsiteY133" fmla="*/ 2333844 h 4981376"/>
              <a:gd name="connsiteX134" fmla="*/ 45132 w 4976318"/>
              <a:gd name="connsiteY134" fmla="*/ 2283654 h 4981376"/>
              <a:gd name="connsiteX135" fmla="*/ 283536 w 4976318"/>
              <a:gd name="connsiteY135" fmla="*/ 2220916 h 4981376"/>
              <a:gd name="connsiteX136" fmla="*/ 333726 w 4976318"/>
              <a:gd name="connsiteY136" fmla="*/ 2170726 h 4981376"/>
              <a:gd name="connsiteX137" fmla="*/ 358821 w 4976318"/>
              <a:gd name="connsiteY137" fmla="*/ 2038977 h 4981376"/>
              <a:gd name="connsiteX138" fmla="*/ 333726 w 4976318"/>
              <a:gd name="connsiteY138" fmla="*/ 1969965 h 4981376"/>
              <a:gd name="connsiteX139" fmla="*/ 126691 w 4976318"/>
              <a:gd name="connsiteY139" fmla="*/ 1831942 h 4981376"/>
              <a:gd name="connsiteX140" fmla="*/ 107870 w 4976318"/>
              <a:gd name="connsiteY140" fmla="*/ 1769204 h 4981376"/>
              <a:gd name="connsiteX141" fmla="*/ 158060 w 4976318"/>
              <a:gd name="connsiteY141" fmla="*/ 1612360 h 4981376"/>
              <a:gd name="connsiteX142" fmla="*/ 214524 w 4976318"/>
              <a:gd name="connsiteY142" fmla="*/ 1574717 h 4981376"/>
              <a:gd name="connsiteX143" fmla="*/ 465475 w 4976318"/>
              <a:gd name="connsiteY143" fmla="*/ 1580991 h 4981376"/>
              <a:gd name="connsiteX144" fmla="*/ 528213 w 4976318"/>
              <a:gd name="connsiteY144" fmla="*/ 1549622 h 4981376"/>
              <a:gd name="connsiteX145" fmla="*/ 584677 w 4976318"/>
              <a:gd name="connsiteY145" fmla="*/ 1430420 h 4981376"/>
              <a:gd name="connsiteX146" fmla="*/ 578403 w 4976318"/>
              <a:gd name="connsiteY146" fmla="*/ 1361409 h 4981376"/>
              <a:gd name="connsiteX147" fmla="*/ 427833 w 4976318"/>
              <a:gd name="connsiteY147" fmla="*/ 1160648 h 4981376"/>
              <a:gd name="connsiteX148" fmla="*/ 427833 w 4976318"/>
              <a:gd name="connsiteY148" fmla="*/ 1097911 h 4981376"/>
              <a:gd name="connsiteX149" fmla="*/ 521939 w 4976318"/>
              <a:gd name="connsiteY149" fmla="*/ 959887 h 4981376"/>
              <a:gd name="connsiteX150" fmla="*/ 584677 w 4976318"/>
              <a:gd name="connsiteY150" fmla="*/ 941066 h 4981376"/>
              <a:gd name="connsiteX151" fmla="*/ 823080 w 4976318"/>
              <a:gd name="connsiteY151" fmla="*/ 1028899 h 4981376"/>
              <a:gd name="connsiteX152" fmla="*/ 892092 w 4976318"/>
              <a:gd name="connsiteY152" fmla="*/ 1010078 h 4981376"/>
              <a:gd name="connsiteX153" fmla="*/ 986198 w 4976318"/>
              <a:gd name="connsiteY153" fmla="*/ 915971 h 4981376"/>
              <a:gd name="connsiteX154" fmla="*/ 998746 w 4976318"/>
              <a:gd name="connsiteY154" fmla="*/ 846960 h 4981376"/>
              <a:gd name="connsiteX155" fmla="*/ 910913 w 4976318"/>
              <a:gd name="connsiteY155" fmla="*/ 614830 h 4981376"/>
              <a:gd name="connsiteX156" fmla="*/ 929734 w 4976318"/>
              <a:gd name="connsiteY156" fmla="*/ 552092 h 4981376"/>
              <a:gd name="connsiteX157" fmla="*/ 1061484 w 4976318"/>
              <a:gd name="connsiteY157" fmla="*/ 451712 h 4981376"/>
              <a:gd name="connsiteX158" fmla="*/ 1130495 w 4976318"/>
              <a:gd name="connsiteY158" fmla="*/ 451712 h 4981376"/>
              <a:gd name="connsiteX159" fmla="*/ 1331256 w 4976318"/>
              <a:gd name="connsiteY159" fmla="*/ 602282 h 4981376"/>
              <a:gd name="connsiteX160" fmla="*/ 1400267 w 4976318"/>
              <a:gd name="connsiteY160" fmla="*/ 608556 h 4981376"/>
              <a:gd name="connsiteX161" fmla="*/ 1519469 w 4976318"/>
              <a:gd name="connsiteY161" fmla="*/ 539545 h 4981376"/>
              <a:gd name="connsiteX162" fmla="*/ 1550838 w 4976318"/>
              <a:gd name="connsiteY162" fmla="*/ 483081 h 4981376"/>
              <a:gd name="connsiteX163" fmla="*/ 1538290 w 4976318"/>
              <a:gd name="connsiteY163" fmla="*/ 232130 h 4981376"/>
              <a:gd name="connsiteX164" fmla="*/ 1569659 w 4976318"/>
              <a:gd name="connsiteY164" fmla="*/ 175666 h 4981376"/>
              <a:gd name="connsiteX165" fmla="*/ 1726504 w 4976318"/>
              <a:gd name="connsiteY165" fmla="*/ 119202 h 4981376"/>
              <a:gd name="connsiteX166" fmla="*/ 1789241 w 4976318"/>
              <a:gd name="connsiteY166" fmla="*/ 138023 h 4981376"/>
              <a:gd name="connsiteX167" fmla="*/ 1939812 w 4976318"/>
              <a:gd name="connsiteY167" fmla="*/ 345058 h 4981376"/>
              <a:gd name="connsiteX168" fmla="*/ 2002550 w 4976318"/>
              <a:gd name="connsiteY168" fmla="*/ 370153 h 4981376"/>
              <a:gd name="connsiteX169" fmla="*/ 2134299 w 4976318"/>
              <a:gd name="connsiteY169" fmla="*/ 338784 h 4981376"/>
              <a:gd name="connsiteX170" fmla="*/ 2184489 w 4976318"/>
              <a:gd name="connsiteY170" fmla="*/ 294868 h 4981376"/>
              <a:gd name="connsiteX171" fmla="*/ 2247227 w 4976318"/>
              <a:gd name="connsiteY171" fmla="*/ 50190 h 4981376"/>
              <a:gd name="connsiteX172" fmla="*/ 2297417 w 4976318"/>
              <a:gd name="connsiteY172" fmla="*/ 6274 h 4981376"/>
              <a:gd name="connsiteX173" fmla="*/ 2460535 w 4976318"/>
              <a:gd name="connsiteY173" fmla="*/ 0 h 4981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</a:cxnLst>
            <a:rect l="l" t="t" r="r" b="b"/>
            <a:pathLst>
              <a:path w="4976318" h="4981376">
                <a:moveTo>
                  <a:pt x="2485624" y="578679"/>
                </a:moveTo>
                <a:cubicBezTo>
                  <a:pt x="1429647" y="578679"/>
                  <a:pt x="573608" y="1434718"/>
                  <a:pt x="573608" y="2490695"/>
                </a:cubicBezTo>
                <a:cubicBezTo>
                  <a:pt x="573608" y="3546672"/>
                  <a:pt x="1429647" y="4402711"/>
                  <a:pt x="2485624" y="4402711"/>
                </a:cubicBezTo>
                <a:cubicBezTo>
                  <a:pt x="3541601" y="4402711"/>
                  <a:pt x="4397640" y="3546672"/>
                  <a:pt x="4397640" y="2490695"/>
                </a:cubicBezTo>
                <a:cubicBezTo>
                  <a:pt x="4397640" y="1434718"/>
                  <a:pt x="3541601" y="578679"/>
                  <a:pt x="2485624" y="578679"/>
                </a:cubicBezTo>
                <a:close/>
                <a:moveTo>
                  <a:pt x="2460535" y="0"/>
                </a:moveTo>
                <a:cubicBezTo>
                  <a:pt x="2485630" y="0"/>
                  <a:pt x="2510725" y="18821"/>
                  <a:pt x="2516999" y="37643"/>
                </a:cubicBezTo>
                <a:cubicBezTo>
                  <a:pt x="2516999" y="37643"/>
                  <a:pt x="2516999" y="37643"/>
                  <a:pt x="2598558" y="276046"/>
                </a:cubicBezTo>
                <a:cubicBezTo>
                  <a:pt x="2604832" y="294868"/>
                  <a:pt x="2629927" y="313689"/>
                  <a:pt x="2648748" y="319963"/>
                </a:cubicBezTo>
                <a:cubicBezTo>
                  <a:pt x="2648748" y="319963"/>
                  <a:pt x="2648748" y="319963"/>
                  <a:pt x="2786771" y="332510"/>
                </a:cubicBezTo>
                <a:cubicBezTo>
                  <a:pt x="2805593" y="332510"/>
                  <a:pt x="2836961" y="319963"/>
                  <a:pt x="2849509" y="301141"/>
                </a:cubicBezTo>
                <a:cubicBezTo>
                  <a:pt x="2849509" y="301141"/>
                  <a:pt x="2849509" y="301141"/>
                  <a:pt x="2974984" y="87833"/>
                </a:cubicBezTo>
                <a:cubicBezTo>
                  <a:pt x="2987532" y="69012"/>
                  <a:pt x="3012627" y="56464"/>
                  <a:pt x="3037722" y="62738"/>
                </a:cubicBezTo>
                <a:cubicBezTo>
                  <a:pt x="3037722" y="62738"/>
                  <a:pt x="3037722" y="62738"/>
                  <a:pt x="3194567" y="100380"/>
                </a:cubicBezTo>
                <a:cubicBezTo>
                  <a:pt x="3219662" y="106654"/>
                  <a:pt x="3238483" y="131749"/>
                  <a:pt x="3238483" y="156845"/>
                </a:cubicBezTo>
                <a:cubicBezTo>
                  <a:pt x="3238483" y="156845"/>
                  <a:pt x="3238483" y="156845"/>
                  <a:pt x="3244757" y="407795"/>
                </a:cubicBezTo>
                <a:cubicBezTo>
                  <a:pt x="3244757" y="426617"/>
                  <a:pt x="3263578" y="451712"/>
                  <a:pt x="3282399" y="464259"/>
                </a:cubicBezTo>
                <a:cubicBezTo>
                  <a:pt x="3282399" y="464259"/>
                  <a:pt x="3282399" y="464259"/>
                  <a:pt x="3407875" y="514450"/>
                </a:cubicBezTo>
                <a:cubicBezTo>
                  <a:pt x="3432970" y="526997"/>
                  <a:pt x="3458065" y="520723"/>
                  <a:pt x="3476886" y="501902"/>
                </a:cubicBezTo>
                <a:cubicBezTo>
                  <a:pt x="3476886" y="501902"/>
                  <a:pt x="3476886" y="501902"/>
                  <a:pt x="3665100" y="338784"/>
                </a:cubicBezTo>
                <a:cubicBezTo>
                  <a:pt x="3677647" y="319963"/>
                  <a:pt x="3709016" y="319963"/>
                  <a:pt x="3727837" y="332510"/>
                </a:cubicBezTo>
                <a:cubicBezTo>
                  <a:pt x="3727837" y="332510"/>
                  <a:pt x="3727837" y="332510"/>
                  <a:pt x="3872134" y="420343"/>
                </a:cubicBezTo>
                <a:cubicBezTo>
                  <a:pt x="3890955" y="432890"/>
                  <a:pt x="3903503" y="457986"/>
                  <a:pt x="3897229" y="476807"/>
                </a:cubicBezTo>
                <a:cubicBezTo>
                  <a:pt x="3897229" y="476807"/>
                  <a:pt x="3897229" y="476807"/>
                  <a:pt x="3828218" y="721484"/>
                </a:cubicBezTo>
                <a:cubicBezTo>
                  <a:pt x="3821944" y="740305"/>
                  <a:pt x="3828218" y="771674"/>
                  <a:pt x="3847039" y="784222"/>
                </a:cubicBezTo>
                <a:cubicBezTo>
                  <a:pt x="3847039" y="784222"/>
                  <a:pt x="3847039" y="784222"/>
                  <a:pt x="3953693" y="872055"/>
                </a:cubicBezTo>
                <a:cubicBezTo>
                  <a:pt x="3966241" y="890876"/>
                  <a:pt x="3997609" y="890876"/>
                  <a:pt x="4022705" y="884602"/>
                </a:cubicBezTo>
                <a:cubicBezTo>
                  <a:pt x="4022705" y="884602"/>
                  <a:pt x="4022705" y="884602"/>
                  <a:pt x="4248561" y="777948"/>
                </a:cubicBezTo>
                <a:cubicBezTo>
                  <a:pt x="4267382" y="771674"/>
                  <a:pt x="4298751" y="777948"/>
                  <a:pt x="4311298" y="790496"/>
                </a:cubicBezTo>
                <a:cubicBezTo>
                  <a:pt x="4311298" y="790496"/>
                  <a:pt x="4311298" y="790496"/>
                  <a:pt x="4417952" y="915971"/>
                </a:cubicBezTo>
                <a:cubicBezTo>
                  <a:pt x="4436774" y="934792"/>
                  <a:pt x="4436774" y="966161"/>
                  <a:pt x="4424226" y="984983"/>
                </a:cubicBezTo>
                <a:cubicBezTo>
                  <a:pt x="4424226" y="984983"/>
                  <a:pt x="4424226" y="984983"/>
                  <a:pt x="4292477" y="1192017"/>
                </a:cubicBezTo>
                <a:cubicBezTo>
                  <a:pt x="4279929" y="1210838"/>
                  <a:pt x="4279929" y="1242207"/>
                  <a:pt x="4292477" y="1261029"/>
                </a:cubicBezTo>
                <a:cubicBezTo>
                  <a:pt x="4292477" y="1261029"/>
                  <a:pt x="4292477" y="1261029"/>
                  <a:pt x="4361488" y="1373957"/>
                </a:cubicBezTo>
                <a:cubicBezTo>
                  <a:pt x="4374036" y="1392778"/>
                  <a:pt x="4405405" y="1411599"/>
                  <a:pt x="4424226" y="1405325"/>
                </a:cubicBezTo>
                <a:cubicBezTo>
                  <a:pt x="4424226" y="1405325"/>
                  <a:pt x="4424226" y="1405325"/>
                  <a:pt x="4675177" y="1373957"/>
                </a:cubicBezTo>
                <a:cubicBezTo>
                  <a:pt x="4693998" y="1367683"/>
                  <a:pt x="4725367" y="1386504"/>
                  <a:pt x="4731641" y="1405325"/>
                </a:cubicBezTo>
                <a:cubicBezTo>
                  <a:pt x="4731641" y="1405325"/>
                  <a:pt x="4731641" y="1405325"/>
                  <a:pt x="4800653" y="1555896"/>
                </a:cubicBezTo>
                <a:cubicBezTo>
                  <a:pt x="4806926" y="1574717"/>
                  <a:pt x="4800653" y="1606086"/>
                  <a:pt x="4781831" y="1618634"/>
                </a:cubicBezTo>
                <a:cubicBezTo>
                  <a:pt x="4781831" y="1618634"/>
                  <a:pt x="4781831" y="1618634"/>
                  <a:pt x="4593618" y="1781752"/>
                </a:cubicBezTo>
                <a:cubicBezTo>
                  <a:pt x="4574797" y="1794299"/>
                  <a:pt x="4568523" y="1825668"/>
                  <a:pt x="4574797" y="1850763"/>
                </a:cubicBezTo>
                <a:cubicBezTo>
                  <a:pt x="4574797" y="1850763"/>
                  <a:pt x="4574797" y="1850763"/>
                  <a:pt x="4606166" y="1976239"/>
                </a:cubicBezTo>
                <a:cubicBezTo>
                  <a:pt x="4612439" y="2001334"/>
                  <a:pt x="4637534" y="2020155"/>
                  <a:pt x="4662630" y="2026429"/>
                </a:cubicBezTo>
                <a:cubicBezTo>
                  <a:pt x="4662630" y="2026429"/>
                  <a:pt x="4662630" y="2026429"/>
                  <a:pt x="4907307" y="2064072"/>
                </a:cubicBezTo>
                <a:cubicBezTo>
                  <a:pt x="4932402" y="2070345"/>
                  <a:pt x="4951223" y="2089167"/>
                  <a:pt x="4951223" y="2114262"/>
                </a:cubicBezTo>
                <a:lnTo>
                  <a:pt x="4976318" y="2277380"/>
                </a:lnTo>
                <a:cubicBezTo>
                  <a:pt x="4976318" y="2302475"/>
                  <a:pt x="4963771" y="2327570"/>
                  <a:pt x="4938676" y="2333844"/>
                </a:cubicBezTo>
                <a:cubicBezTo>
                  <a:pt x="4938676" y="2333844"/>
                  <a:pt x="4938676" y="2333844"/>
                  <a:pt x="4712820" y="2434224"/>
                </a:cubicBezTo>
                <a:cubicBezTo>
                  <a:pt x="4687725" y="2440498"/>
                  <a:pt x="4668903" y="2465593"/>
                  <a:pt x="4668903" y="2490688"/>
                </a:cubicBezTo>
                <a:cubicBezTo>
                  <a:pt x="4668903" y="2490688"/>
                  <a:pt x="4668903" y="2490688"/>
                  <a:pt x="4668903" y="2628711"/>
                </a:cubicBezTo>
                <a:cubicBezTo>
                  <a:pt x="4668903" y="2647532"/>
                  <a:pt x="4681451" y="2672628"/>
                  <a:pt x="4700272" y="2685175"/>
                </a:cubicBezTo>
                <a:cubicBezTo>
                  <a:pt x="4700272" y="2685175"/>
                  <a:pt x="4700272" y="2685175"/>
                  <a:pt x="4926128" y="2798103"/>
                </a:cubicBezTo>
                <a:cubicBezTo>
                  <a:pt x="4944949" y="2804377"/>
                  <a:pt x="4957497" y="2835746"/>
                  <a:pt x="4957497" y="2854567"/>
                </a:cubicBezTo>
                <a:cubicBezTo>
                  <a:pt x="4957497" y="2854567"/>
                  <a:pt x="4957497" y="2854567"/>
                  <a:pt x="4926128" y="3017685"/>
                </a:cubicBezTo>
                <a:cubicBezTo>
                  <a:pt x="4919854" y="3042780"/>
                  <a:pt x="4901033" y="3061601"/>
                  <a:pt x="4875938" y="3061601"/>
                </a:cubicBezTo>
                <a:cubicBezTo>
                  <a:pt x="4875938" y="3061601"/>
                  <a:pt x="4875938" y="3061601"/>
                  <a:pt x="4631261" y="3092970"/>
                </a:cubicBezTo>
                <a:cubicBezTo>
                  <a:pt x="4606166" y="3092970"/>
                  <a:pt x="4581071" y="3111792"/>
                  <a:pt x="4574797" y="3136887"/>
                </a:cubicBezTo>
                <a:cubicBezTo>
                  <a:pt x="4574797" y="3136887"/>
                  <a:pt x="4574797" y="3136887"/>
                  <a:pt x="4530880" y="3262362"/>
                </a:cubicBezTo>
                <a:cubicBezTo>
                  <a:pt x="4524607" y="3281184"/>
                  <a:pt x="4530880" y="3312552"/>
                  <a:pt x="4549702" y="3331374"/>
                </a:cubicBezTo>
                <a:cubicBezTo>
                  <a:pt x="4549702" y="3331374"/>
                  <a:pt x="4549702" y="3331374"/>
                  <a:pt x="4725367" y="3500766"/>
                </a:cubicBezTo>
                <a:cubicBezTo>
                  <a:pt x="4744189" y="3519587"/>
                  <a:pt x="4750462" y="3544682"/>
                  <a:pt x="4737915" y="3569777"/>
                </a:cubicBezTo>
                <a:cubicBezTo>
                  <a:pt x="4737915" y="3569777"/>
                  <a:pt x="4737915" y="3569777"/>
                  <a:pt x="4662630" y="3714074"/>
                </a:cubicBezTo>
                <a:cubicBezTo>
                  <a:pt x="4650082" y="3732895"/>
                  <a:pt x="4624987" y="3745443"/>
                  <a:pt x="4606166" y="3745443"/>
                </a:cubicBezTo>
                <a:cubicBezTo>
                  <a:pt x="4606166" y="3745443"/>
                  <a:pt x="4606166" y="3745443"/>
                  <a:pt x="4355215" y="3695253"/>
                </a:cubicBezTo>
                <a:cubicBezTo>
                  <a:pt x="4336393" y="3688979"/>
                  <a:pt x="4305025" y="3701526"/>
                  <a:pt x="4292477" y="3720348"/>
                </a:cubicBezTo>
                <a:cubicBezTo>
                  <a:pt x="4292477" y="3720348"/>
                  <a:pt x="4292477" y="3720348"/>
                  <a:pt x="4217192" y="3827002"/>
                </a:cubicBezTo>
                <a:cubicBezTo>
                  <a:pt x="4198370" y="3845823"/>
                  <a:pt x="4198370" y="3877192"/>
                  <a:pt x="4210918" y="3896013"/>
                </a:cubicBezTo>
                <a:cubicBezTo>
                  <a:pt x="4210918" y="3896013"/>
                  <a:pt x="4210918" y="3896013"/>
                  <a:pt x="4330120" y="4115595"/>
                </a:cubicBezTo>
                <a:cubicBezTo>
                  <a:pt x="4342667" y="4134417"/>
                  <a:pt x="4336393" y="4165786"/>
                  <a:pt x="4323846" y="4184607"/>
                </a:cubicBezTo>
                <a:cubicBezTo>
                  <a:pt x="4323846" y="4184607"/>
                  <a:pt x="4323846" y="4184607"/>
                  <a:pt x="4204644" y="4297535"/>
                </a:cubicBezTo>
                <a:cubicBezTo>
                  <a:pt x="4192097" y="4316356"/>
                  <a:pt x="4160728" y="4322630"/>
                  <a:pt x="4141906" y="4310083"/>
                </a:cubicBezTo>
                <a:cubicBezTo>
                  <a:pt x="4141906" y="4310083"/>
                  <a:pt x="4141906" y="4310083"/>
                  <a:pt x="3922324" y="4190881"/>
                </a:cubicBezTo>
                <a:cubicBezTo>
                  <a:pt x="3903503" y="4178333"/>
                  <a:pt x="3872134" y="4184607"/>
                  <a:pt x="3853313" y="4197155"/>
                </a:cubicBezTo>
                <a:cubicBezTo>
                  <a:pt x="3853313" y="4197155"/>
                  <a:pt x="3853313" y="4197155"/>
                  <a:pt x="3746659" y="4278714"/>
                </a:cubicBezTo>
                <a:cubicBezTo>
                  <a:pt x="3727837" y="4291261"/>
                  <a:pt x="3715290" y="4322630"/>
                  <a:pt x="3721563" y="4341451"/>
                </a:cubicBezTo>
                <a:cubicBezTo>
                  <a:pt x="3721563" y="4341451"/>
                  <a:pt x="3721563" y="4341451"/>
                  <a:pt x="3771754" y="4586129"/>
                </a:cubicBezTo>
                <a:cubicBezTo>
                  <a:pt x="3778027" y="4611224"/>
                  <a:pt x="3765480" y="4636319"/>
                  <a:pt x="3740385" y="4648866"/>
                </a:cubicBezTo>
                <a:cubicBezTo>
                  <a:pt x="3740385" y="4648866"/>
                  <a:pt x="3740385" y="4648866"/>
                  <a:pt x="3596088" y="4724152"/>
                </a:cubicBezTo>
                <a:cubicBezTo>
                  <a:pt x="3577267" y="4736699"/>
                  <a:pt x="3545898" y="4730425"/>
                  <a:pt x="3533350" y="4717878"/>
                </a:cubicBezTo>
                <a:cubicBezTo>
                  <a:pt x="3533350" y="4717878"/>
                  <a:pt x="3533350" y="4717878"/>
                  <a:pt x="3357685" y="4535938"/>
                </a:cubicBezTo>
                <a:cubicBezTo>
                  <a:pt x="3338863" y="4523391"/>
                  <a:pt x="3307494" y="4517117"/>
                  <a:pt x="3288673" y="4523391"/>
                </a:cubicBezTo>
                <a:cubicBezTo>
                  <a:pt x="3288673" y="4523391"/>
                  <a:pt x="3288673" y="4523391"/>
                  <a:pt x="3163198" y="4567307"/>
                </a:cubicBezTo>
                <a:cubicBezTo>
                  <a:pt x="3138103" y="4573581"/>
                  <a:pt x="3119281" y="4598676"/>
                  <a:pt x="3119281" y="4623771"/>
                </a:cubicBezTo>
                <a:cubicBezTo>
                  <a:pt x="3119281" y="4623771"/>
                  <a:pt x="3119281" y="4623771"/>
                  <a:pt x="3100460" y="4868448"/>
                </a:cubicBezTo>
                <a:cubicBezTo>
                  <a:pt x="3094186" y="4893543"/>
                  <a:pt x="3075365" y="4918639"/>
                  <a:pt x="3050270" y="4918639"/>
                </a:cubicBezTo>
                <a:cubicBezTo>
                  <a:pt x="3050270" y="4918639"/>
                  <a:pt x="3050270" y="4918639"/>
                  <a:pt x="2893425" y="4950007"/>
                </a:cubicBezTo>
                <a:cubicBezTo>
                  <a:pt x="2868330" y="4956281"/>
                  <a:pt x="2843235" y="4943734"/>
                  <a:pt x="2830688" y="4924912"/>
                </a:cubicBezTo>
                <a:cubicBezTo>
                  <a:pt x="2830688" y="4924912"/>
                  <a:pt x="2830688" y="4924912"/>
                  <a:pt x="2717760" y="4705330"/>
                </a:cubicBezTo>
                <a:cubicBezTo>
                  <a:pt x="2705212" y="4680235"/>
                  <a:pt x="2680117" y="4667688"/>
                  <a:pt x="2655022" y="4667688"/>
                </a:cubicBezTo>
                <a:cubicBezTo>
                  <a:pt x="2655022" y="4667688"/>
                  <a:pt x="2655022" y="4667688"/>
                  <a:pt x="2523273" y="4673961"/>
                </a:cubicBezTo>
                <a:cubicBezTo>
                  <a:pt x="2498178" y="4673961"/>
                  <a:pt x="2473083" y="4692783"/>
                  <a:pt x="2466809" y="4711604"/>
                </a:cubicBezTo>
                <a:cubicBezTo>
                  <a:pt x="2466809" y="4711604"/>
                  <a:pt x="2466809" y="4711604"/>
                  <a:pt x="2366428" y="4943734"/>
                </a:cubicBezTo>
                <a:cubicBezTo>
                  <a:pt x="2360155" y="4968829"/>
                  <a:pt x="2335060" y="4981376"/>
                  <a:pt x="2309964" y="4981376"/>
                </a:cubicBezTo>
                <a:cubicBezTo>
                  <a:pt x="2309964" y="4981376"/>
                  <a:pt x="2309964" y="4981376"/>
                  <a:pt x="2146846" y="4962555"/>
                </a:cubicBezTo>
                <a:cubicBezTo>
                  <a:pt x="2128025" y="4956281"/>
                  <a:pt x="2102930" y="4937460"/>
                  <a:pt x="2096656" y="4918639"/>
                </a:cubicBezTo>
                <a:cubicBezTo>
                  <a:pt x="2096656" y="4918639"/>
                  <a:pt x="2096656" y="4918639"/>
                  <a:pt x="2052740" y="4667688"/>
                </a:cubicBezTo>
                <a:cubicBezTo>
                  <a:pt x="2052740" y="4648866"/>
                  <a:pt x="2027645" y="4623771"/>
                  <a:pt x="2008823" y="4617497"/>
                </a:cubicBezTo>
                <a:cubicBezTo>
                  <a:pt x="2008823" y="4617497"/>
                  <a:pt x="2008823" y="4617497"/>
                  <a:pt x="1877074" y="4586129"/>
                </a:cubicBezTo>
                <a:cubicBezTo>
                  <a:pt x="1851979" y="4579855"/>
                  <a:pt x="1826884" y="4592402"/>
                  <a:pt x="1808063" y="4604950"/>
                </a:cubicBezTo>
                <a:cubicBezTo>
                  <a:pt x="1808063" y="4604950"/>
                  <a:pt x="1808063" y="4604950"/>
                  <a:pt x="1651218" y="4799437"/>
                </a:cubicBezTo>
                <a:cubicBezTo>
                  <a:pt x="1638671" y="4818258"/>
                  <a:pt x="1607302" y="4824532"/>
                  <a:pt x="1588481" y="4818258"/>
                </a:cubicBezTo>
                <a:cubicBezTo>
                  <a:pt x="1588481" y="4818258"/>
                  <a:pt x="1588481" y="4818258"/>
                  <a:pt x="1437910" y="4749247"/>
                </a:cubicBezTo>
                <a:cubicBezTo>
                  <a:pt x="1412815" y="4742973"/>
                  <a:pt x="1400267" y="4717878"/>
                  <a:pt x="1400267" y="4692783"/>
                </a:cubicBezTo>
                <a:cubicBezTo>
                  <a:pt x="1400267" y="4692783"/>
                  <a:pt x="1400267" y="4692783"/>
                  <a:pt x="1431636" y="4448106"/>
                </a:cubicBezTo>
                <a:cubicBezTo>
                  <a:pt x="1437910" y="4423010"/>
                  <a:pt x="1419089" y="4391642"/>
                  <a:pt x="1400267" y="4385368"/>
                </a:cubicBezTo>
                <a:cubicBezTo>
                  <a:pt x="1400267" y="4385368"/>
                  <a:pt x="1400267" y="4385368"/>
                  <a:pt x="1287339" y="4310083"/>
                </a:cubicBezTo>
                <a:cubicBezTo>
                  <a:pt x="1268518" y="4297535"/>
                  <a:pt x="1237149" y="4297535"/>
                  <a:pt x="1218328" y="4310083"/>
                </a:cubicBezTo>
                <a:cubicBezTo>
                  <a:pt x="1218328" y="4310083"/>
                  <a:pt x="1218328" y="4310083"/>
                  <a:pt x="1011293" y="4448106"/>
                </a:cubicBezTo>
                <a:cubicBezTo>
                  <a:pt x="992472" y="4460653"/>
                  <a:pt x="961103" y="4460653"/>
                  <a:pt x="942282" y="4448106"/>
                </a:cubicBezTo>
                <a:cubicBezTo>
                  <a:pt x="942282" y="4448106"/>
                  <a:pt x="942282" y="4448106"/>
                  <a:pt x="816806" y="4341451"/>
                </a:cubicBezTo>
                <a:cubicBezTo>
                  <a:pt x="797985" y="4322630"/>
                  <a:pt x="791711" y="4297535"/>
                  <a:pt x="804259" y="4272440"/>
                </a:cubicBezTo>
                <a:cubicBezTo>
                  <a:pt x="804259" y="4272440"/>
                  <a:pt x="804259" y="4272440"/>
                  <a:pt x="904639" y="4046584"/>
                </a:cubicBezTo>
                <a:cubicBezTo>
                  <a:pt x="910913" y="4027763"/>
                  <a:pt x="910913" y="3996394"/>
                  <a:pt x="892092" y="3977572"/>
                </a:cubicBezTo>
                <a:cubicBezTo>
                  <a:pt x="892092" y="3977572"/>
                  <a:pt x="892092" y="3977572"/>
                  <a:pt x="804259" y="3877192"/>
                </a:cubicBezTo>
                <a:cubicBezTo>
                  <a:pt x="791711" y="3858371"/>
                  <a:pt x="760342" y="3852097"/>
                  <a:pt x="735247" y="3858371"/>
                </a:cubicBezTo>
                <a:cubicBezTo>
                  <a:pt x="735247" y="3858371"/>
                  <a:pt x="735247" y="3858371"/>
                  <a:pt x="496844" y="3927382"/>
                </a:cubicBezTo>
                <a:cubicBezTo>
                  <a:pt x="478023" y="3933656"/>
                  <a:pt x="446654" y="3921108"/>
                  <a:pt x="434106" y="3902287"/>
                </a:cubicBezTo>
                <a:cubicBezTo>
                  <a:pt x="434106" y="3902287"/>
                  <a:pt x="434106" y="3902287"/>
                  <a:pt x="346273" y="3764264"/>
                </a:cubicBezTo>
                <a:cubicBezTo>
                  <a:pt x="333726" y="3745443"/>
                  <a:pt x="340000" y="3714074"/>
                  <a:pt x="352547" y="3695253"/>
                </a:cubicBezTo>
                <a:cubicBezTo>
                  <a:pt x="352547" y="3695253"/>
                  <a:pt x="352547" y="3695253"/>
                  <a:pt x="515665" y="3507039"/>
                </a:cubicBezTo>
                <a:cubicBezTo>
                  <a:pt x="534487" y="3494492"/>
                  <a:pt x="534487" y="3463123"/>
                  <a:pt x="528213" y="3438028"/>
                </a:cubicBezTo>
                <a:cubicBezTo>
                  <a:pt x="528213" y="3438028"/>
                  <a:pt x="528213" y="3438028"/>
                  <a:pt x="471749" y="3318826"/>
                </a:cubicBezTo>
                <a:cubicBezTo>
                  <a:pt x="465475" y="3300005"/>
                  <a:pt x="434106" y="3281184"/>
                  <a:pt x="415285" y="3281184"/>
                </a:cubicBezTo>
                <a:cubicBezTo>
                  <a:pt x="415285" y="3281184"/>
                  <a:pt x="415285" y="3281184"/>
                  <a:pt x="164334" y="3274910"/>
                </a:cubicBezTo>
                <a:cubicBezTo>
                  <a:pt x="139239" y="3274910"/>
                  <a:pt x="120418" y="3256088"/>
                  <a:pt x="114144" y="3237267"/>
                </a:cubicBezTo>
                <a:cubicBezTo>
                  <a:pt x="114144" y="3237267"/>
                  <a:pt x="114144" y="3237267"/>
                  <a:pt x="70227" y="3074149"/>
                </a:cubicBezTo>
                <a:cubicBezTo>
                  <a:pt x="63954" y="3055328"/>
                  <a:pt x="70227" y="3023959"/>
                  <a:pt x="89049" y="3011411"/>
                </a:cubicBezTo>
                <a:cubicBezTo>
                  <a:pt x="89049" y="3011411"/>
                  <a:pt x="89049" y="3011411"/>
                  <a:pt x="302357" y="2885936"/>
                </a:cubicBezTo>
                <a:cubicBezTo>
                  <a:pt x="321178" y="2873388"/>
                  <a:pt x="340000" y="2842019"/>
                  <a:pt x="333726" y="2816924"/>
                </a:cubicBezTo>
                <a:cubicBezTo>
                  <a:pt x="333726" y="2816924"/>
                  <a:pt x="333726" y="2816924"/>
                  <a:pt x="321178" y="2685175"/>
                </a:cubicBezTo>
                <a:cubicBezTo>
                  <a:pt x="314905" y="2666354"/>
                  <a:pt x="296083" y="2641259"/>
                  <a:pt x="277262" y="2634985"/>
                </a:cubicBezTo>
                <a:cubicBezTo>
                  <a:pt x="277262" y="2634985"/>
                  <a:pt x="277262" y="2634985"/>
                  <a:pt x="38858" y="2553426"/>
                </a:cubicBezTo>
                <a:cubicBezTo>
                  <a:pt x="13764" y="2547152"/>
                  <a:pt x="-5058" y="2522057"/>
                  <a:pt x="1216" y="2503236"/>
                </a:cubicBezTo>
                <a:cubicBezTo>
                  <a:pt x="1216" y="2503236"/>
                  <a:pt x="1216" y="2503236"/>
                  <a:pt x="1216" y="2333844"/>
                </a:cubicBezTo>
                <a:cubicBezTo>
                  <a:pt x="1216" y="2315022"/>
                  <a:pt x="20037" y="2289927"/>
                  <a:pt x="45132" y="2283654"/>
                </a:cubicBezTo>
                <a:cubicBezTo>
                  <a:pt x="45132" y="2283654"/>
                  <a:pt x="45132" y="2283654"/>
                  <a:pt x="283536" y="2220916"/>
                </a:cubicBezTo>
                <a:cubicBezTo>
                  <a:pt x="308631" y="2214642"/>
                  <a:pt x="327452" y="2189547"/>
                  <a:pt x="333726" y="2170726"/>
                </a:cubicBezTo>
                <a:cubicBezTo>
                  <a:pt x="333726" y="2170726"/>
                  <a:pt x="333726" y="2170726"/>
                  <a:pt x="358821" y="2038977"/>
                </a:cubicBezTo>
                <a:cubicBezTo>
                  <a:pt x="365095" y="2013881"/>
                  <a:pt x="352547" y="1988786"/>
                  <a:pt x="333726" y="1969965"/>
                </a:cubicBezTo>
                <a:cubicBezTo>
                  <a:pt x="333726" y="1969965"/>
                  <a:pt x="333726" y="1969965"/>
                  <a:pt x="126691" y="1831942"/>
                </a:cubicBezTo>
                <a:cubicBezTo>
                  <a:pt x="107870" y="1819394"/>
                  <a:pt x="101596" y="1788026"/>
                  <a:pt x="107870" y="1769204"/>
                </a:cubicBezTo>
                <a:cubicBezTo>
                  <a:pt x="107870" y="1769204"/>
                  <a:pt x="107870" y="1769204"/>
                  <a:pt x="158060" y="1612360"/>
                </a:cubicBezTo>
                <a:cubicBezTo>
                  <a:pt x="170608" y="1587265"/>
                  <a:pt x="189429" y="1568444"/>
                  <a:pt x="214524" y="1574717"/>
                </a:cubicBezTo>
                <a:cubicBezTo>
                  <a:pt x="214524" y="1574717"/>
                  <a:pt x="214524" y="1574717"/>
                  <a:pt x="465475" y="1580991"/>
                </a:cubicBezTo>
                <a:cubicBezTo>
                  <a:pt x="484296" y="1587265"/>
                  <a:pt x="515665" y="1568444"/>
                  <a:pt x="528213" y="1549622"/>
                </a:cubicBezTo>
                <a:cubicBezTo>
                  <a:pt x="528213" y="1549622"/>
                  <a:pt x="528213" y="1549622"/>
                  <a:pt x="584677" y="1430420"/>
                </a:cubicBezTo>
                <a:cubicBezTo>
                  <a:pt x="597224" y="1411599"/>
                  <a:pt x="597224" y="1380230"/>
                  <a:pt x="578403" y="1361409"/>
                </a:cubicBezTo>
                <a:cubicBezTo>
                  <a:pt x="578403" y="1361409"/>
                  <a:pt x="578403" y="1361409"/>
                  <a:pt x="427833" y="1160648"/>
                </a:cubicBezTo>
                <a:cubicBezTo>
                  <a:pt x="415285" y="1141827"/>
                  <a:pt x="415285" y="1116732"/>
                  <a:pt x="427833" y="1097911"/>
                </a:cubicBezTo>
                <a:cubicBezTo>
                  <a:pt x="427833" y="1097911"/>
                  <a:pt x="427833" y="1097911"/>
                  <a:pt x="521939" y="959887"/>
                </a:cubicBezTo>
                <a:cubicBezTo>
                  <a:pt x="534487" y="941066"/>
                  <a:pt x="565856" y="934792"/>
                  <a:pt x="584677" y="941066"/>
                </a:cubicBezTo>
                <a:cubicBezTo>
                  <a:pt x="584677" y="941066"/>
                  <a:pt x="584677" y="941066"/>
                  <a:pt x="823080" y="1028899"/>
                </a:cubicBezTo>
                <a:cubicBezTo>
                  <a:pt x="841902" y="1035173"/>
                  <a:pt x="873270" y="1028899"/>
                  <a:pt x="892092" y="1010078"/>
                </a:cubicBezTo>
                <a:cubicBezTo>
                  <a:pt x="892092" y="1010078"/>
                  <a:pt x="892092" y="1010078"/>
                  <a:pt x="986198" y="915971"/>
                </a:cubicBezTo>
                <a:cubicBezTo>
                  <a:pt x="998746" y="897150"/>
                  <a:pt x="1005020" y="865781"/>
                  <a:pt x="998746" y="846960"/>
                </a:cubicBezTo>
                <a:cubicBezTo>
                  <a:pt x="998746" y="846960"/>
                  <a:pt x="998746" y="846960"/>
                  <a:pt x="910913" y="614830"/>
                </a:cubicBezTo>
                <a:cubicBezTo>
                  <a:pt x="904639" y="589735"/>
                  <a:pt x="910913" y="564640"/>
                  <a:pt x="929734" y="552092"/>
                </a:cubicBezTo>
                <a:cubicBezTo>
                  <a:pt x="929734" y="552092"/>
                  <a:pt x="929734" y="552092"/>
                  <a:pt x="1061484" y="451712"/>
                </a:cubicBezTo>
                <a:cubicBezTo>
                  <a:pt x="1080305" y="439164"/>
                  <a:pt x="1111674" y="439164"/>
                  <a:pt x="1130495" y="451712"/>
                </a:cubicBezTo>
                <a:cubicBezTo>
                  <a:pt x="1130495" y="451712"/>
                  <a:pt x="1130495" y="451712"/>
                  <a:pt x="1331256" y="602282"/>
                </a:cubicBezTo>
                <a:cubicBezTo>
                  <a:pt x="1350077" y="614830"/>
                  <a:pt x="1381446" y="614830"/>
                  <a:pt x="1400267" y="608556"/>
                </a:cubicBezTo>
                <a:cubicBezTo>
                  <a:pt x="1400267" y="608556"/>
                  <a:pt x="1400267" y="608556"/>
                  <a:pt x="1519469" y="539545"/>
                </a:cubicBezTo>
                <a:cubicBezTo>
                  <a:pt x="1538290" y="533271"/>
                  <a:pt x="1550838" y="501902"/>
                  <a:pt x="1550838" y="483081"/>
                </a:cubicBezTo>
                <a:cubicBezTo>
                  <a:pt x="1550838" y="483081"/>
                  <a:pt x="1550838" y="483081"/>
                  <a:pt x="1538290" y="232130"/>
                </a:cubicBezTo>
                <a:cubicBezTo>
                  <a:pt x="1532017" y="207035"/>
                  <a:pt x="1550838" y="181939"/>
                  <a:pt x="1569659" y="175666"/>
                </a:cubicBezTo>
                <a:cubicBezTo>
                  <a:pt x="1569659" y="175666"/>
                  <a:pt x="1569659" y="175666"/>
                  <a:pt x="1726504" y="119202"/>
                </a:cubicBezTo>
                <a:cubicBezTo>
                  <a:pt x="1751599" y="112928"/>
                  <a:pt x="1776694" y="119202"/>
                  <a:pt x="1789241" y="138023"/>
                </a:cubicBezTo>
                <a:cubicBezTo>
                  <a:pt x="1789241" y="138023"/>
                  <a:pt x="1789241" y="138023"/>
                  <a:pt x="1939812" y="345058"/>
                </a:cubicBezTo>
                <a:cubicBezTo>
                  <a:pt x="1952359" y="357605"/>
                  <a:pt x="1983728" y="370153"/>
                  <a:pt x="2002550" y="370153"/>
                </a:cubicBezTo>
                <a:cubicBezTo>
                  <a:pt x="2002550" y="370153"/>
                  <a:pt x="2002550" y="370153"/>
                  <a:pt x="2134299" y="338784"/>
                </a:cubicBezTo>
                <a:cubicBezTo>
                  <a:pt x="2159394" y="338784"/>
                  <a:pt x="2178215" y="313689"/>
                  <a:pt x="2184489" y="294868"/>
                </a:cubicBezTo>
                <a:cubicBezTo>
                  <a:pt x="2184489" y="294868"/>
                  <a:pt x="2184489" y="294868"/>
                  <a:pt x="2247227" y="50190"/>
                </a:cubicBezTo>
                <a:cubicBezTo>
                  <a:pt x="2247227" y="31369"/>
                  <a:pt x="2272322" y="12548"/>
                  <a:pt x="2297417" y="6274"/>
                </a:cubicBezTo>
                <a:cubicBezTo>
                  <a:pt x="2297417" y="6274"/>
                  <a:pt x="2297417" y="6274"/>
                  <a:pt x="2460535" y="0"/>
                </a:cubicBezTo>
                <a:close/>
              </a:path>
            </a:pathLst>
          </a:custGeom>
          <a:solidFill>
            <a:srgbClr val="0053A3"/>
          </a:solidFill>
          <a:ln w="9525">
            <a:noFill/>
            <a:round/>
          </a:ln>
        </p:spPr>
        <p:txBody>
          <a:bodyPr vert="horz" wrap="square" lIns="91408" tIns="45705" rIns="91408" bIns="45705" numCol="1" anchor="t" anchorCtr="0" compatLnSpc="1">
            <a:noAutofit/>
          </a:bodyPr>
          <a:lstStyle/>
          <a:p>
            <a:pPr defTabSz="609600"/>
            <a:endParaRPr lang="zh-CN" altLang="en-US" sz="1705">
              <a:solidFill>
                <a:prstClr val="black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32" name="Freeform 5"/>
          <p:cNvSpPr>
            <a:spLocks noEditPoints="1"/>
          </p:cNvSpPr>
          <p:nvPr/>
        </p:nvSpPr>
        <p:spPr bwMode="auto">
          <a:xfrm rot="21029562">
            <a:off x="5534025" y="2928023"/>
            <a:ext cx="1151111" cy="1151047"/>
          </a:xfrm>
          <a:custGeom>
            <a:avLst/>
            <a:gdLst>
              <a:gd name="T0" fmla="*/ 1098 w 1098"/>
              <a:gd name="T1" fmla="*/ 620 h 1099"/>
              <a:gd name="T2" fmla="*/ 1098 w 1098"/>
              <a:gd name="T3" fmla="*/ 487 h 1099"/>
              <a:gd name="T4" fmla="*/ 940 w 1098"/>
              <a:gd name="T5" fmla="*/ 447 h 1099"/>
              <a:gd name="T6" fmla="*/ 892 w 1098"/>
              <a:gd name="T7" fmla="*/ 335 h 1099"/>
              <a:gd name="T8" fmla="*/ 976 w 1098"/>
              <a:gd name="T9" fmla="*/ 211 h 1099"/>
              <a:gd name="T10" fmla="*/ 882 w 1098"/>
              <a:gd name="T11" fmla="*/ 117 h 1099"/>
              <a:gd name="T12" fmla="*/ 751 w 1098"/>
              <a:gd name="T13" fmla="*/ 196 h 1099"/>
              <a:gd name="T14" fmla="*/ 645 w 1098"/>
              <a:gd name="T15" fmla="*/ 152 h 1099"/>
              <a:gd name="T16" fmla="*/ 615 w 1098"/>
              <a:gd name="T17" fmla="*/ 0 h 1099"/>
              <a:gd name="T18" fmla="*/ 482 w 1098"/>
              <a:gd name="T19" fmla="*/ 0 h 1099"/>
              <a:gd name="T20" fmla="*/ 445 w 1098"/>
              <a:gd name="T21" fmla="*/ 150 h 1099"/>
              <a:gd name="T22" fmla="*/ 329 w 1098"/>
              <a:gd name="T23" fmla="*/ 197 h 1099"/>
              <a:gd name="T24" fmla="*/ 203 w 1098"/>
              <a:gd name="T25" fmla="*/ 112 h 1099"/>
              <a:gd name="T26" fmla="*/ 109 w 1098"/>
              <a:gd name="T27" fmla="*/ 206 h 1099"/>
              <a:gd name="T28" fmla="*/ 188 w 1098"/>
              <a:gd name="T29" fmla="*/ 337 h 1099"/>
              <a:gd name="T30" fmla="*/ 141 w 1098"/>
              <a:gd name="T31" fmla="*/ 452 h 1099"/>
              <a:gd name="T32" fmla="*/ 0 w 1098"/>
              <a:gd name="T33" fmla="*/ 479 h 1099"/>
              <a:gd name="T34" fmla="*/ 0 w 1098"/>
              <a:gd name="T35" fmla="*/ 612 h 1099"/>
              <a:gd name="T36" fmla="*/ 140 w 1098"/>
              <a:gd name="T37" fmla="*/ 647 h 1099"/>
              <a:gd name="T38" fmla="*/ 186 w 1098"/>
              <a:gd name="T39" fmla="*/ 760 h 1099"/>
              <a:gd name="T40" fmla="*/ 100 w 1098"/>
              <a:gd name="T41" fmla="*/ 888 h 1099"/>
              <a:gd name="T42" fmla="*/ 194 w 1098"/>
              <a:gd name="T43" fmla="*/ 982 h 1099"/>
              <a:gd name="T44" fmla="*/ 327 w 1098"/>
              <a:gd name="T45" fmla="*/ 902 h 1099"/>
              <a:gd name="T46" fmla="*/ 446 w 1098"/>
              <a:gd name="T47" fmla="*/ 952 h 1099"/>
              <a:gd name="T48" fmla="*/ 475 w 1098"/>
              <a:gd name="T49" fmla="*/ 1099 h 1099"/>
              <a:gd name="T50" fmla="*/ 608 w 1098"/>
              <a:gd name="T51" fmla="*/ 1099 h 1099"/>
              <a:gd name="T52" fmla="*/ 645 w 1098"/>
              <a:gd name="T53" fmla="*/ 949 h 1099"/>
              <a:gd name="T54" fmla="*/ 755 w 1098"/>
              <a:gd name="T55" fmla="*/ 903 h 1099"/>
              <a:gd name="T56" fmla="*/ 881 w 1098"/>
              <a:gd name="T57" fmla="*/ 987 h 1099"/>
              <a:gd name="T58" fmla="*/ 975 w 1098"/>
              <a:gd name="T59" fmla="*/ 893 h 1099"/>
              <a:gd name="T60" fmla="*/ 895 w 1098"/>
              <a:gd name="T61" fmla="*/ 761 h 1099"/>
              <a:gd name="T62" fmla="*/ 941 w 1098"/>
              <a:gd name="T63" fmla="*/ 650 h 1099"/>
              <a:gd name="T64" fmla="*/ 1098 w 1098"/>
              <a:gd name="T65" fmla="*/ 620 h 1099"/>
              <a:gd name="T66" fmla="*/ 546 w 1098"/>
              <a:gd name="T67" fmla="*/ 828 h 1099"/>
              <a:gd name="T68" fmla="*/ 274 w 1098"/>
              <a:gd name="T69" fmla="*/ 556 h 1099"/>
              <a:gd name="T70" fmla="*/ 546 w 1098"/>
              <a:gd name="T71" fmla="*/ 284 h 1099"/>
              <a:gd name="T72" fmla="*/ 818 w 1098"/>
              <a:gd name="T73" fmla="*/ 556 h 1099"/>
              <a:gd name="T74" fmla="*/ 546 w 1098"/>
              <a:gd name="T75" fmla="*/ 828 h 10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98" h="1099">
                <a:moveTo>
                  <a:pt x="1098" y="620"/>
                </a:moveTo>
                <a:cubicBezTo>
                  <a:pt x="1098" y="487"/>
                  <a:pt x="1098" y="487"/>
                  <a:pt x="1098" y="487"/>
                </a:cubicBezTo>
                <a:cubicBezTo>
                  <a:pt x="940" y="447"/>
                  <a:pt x="940" y="447"/>
                  <a:pt x="940" y="447"/>
                </a:cubicBezTo>
                <a:cubicBezTo>
                  <a:pt x="929" y="407"/>
                  <a:pt x="913" y="370"/>
                  <a:pt x="892" y="335"/>
                </a:cubicBezTo>
                <a:cubicBezTo>
                  <a:pt x="976" y="211"/>
                  <a:pt x="976" y="211"/>
                  <a:pt x="976" y="211"/>
                </a:cubicBezTo>
                <a:cubicBezTo>
                  <a:pt x="882" y="117"/>
                  <a:pt x="882" y="117"/>
                  <a:pt x="882" y="117"/>
                </a:cubicBezTo>
                <a:cubicBezTo>
                  <a:pt x="751" y="196"/>
                  <a:pt x="751" y="196"/>
                  <a:pt x="751" y="196"/>
                </a:cubicBezTo>
                <a:cubicBezTo>
                  <a:pt x="718" y="177"/>
                  <a:pt x="683" y="162"/>
                  <a:pt x="645" y="152"/>
                </a:cubicBezTo>
                <a:cubicBezTo>
                  <a:pt x="615" y="0"/>
                  <a:pt x="615" y="0"/>
                  <a:pt x="615" y="0"/>
                </a:cubicBezTo>
                <a:cubicBezTo>
                  <a:pt x="482" y="0"/>
                  <a:pt x="482" y="0"/>
                  <a:pt x="482" y="0"/>
                </a:cubicBezTo>
                <a:cubicBezTo>
                  <a:pt x="445" y="150"/>
                  <a:pt x="445" y="150"/>
                  <a:pt x="445" y="150"/>
                </a:cubicBezTo>
                <a:cubicBezTo>
                  <a:pt x="404" y="159"/>
                  <a:pt x="365" y="175"/>
                  <a:pt x="329" y="197"/>
                </a:cubicBezTo>
                <a:cubicBezTo>
                  <a:pt x="203" y="112"/>
                  <a:pt x="203" y="112"/>
                  <a:pt x="203" y="112"/>
                </a:cubicBezTo>
                <a:cubicBezTo>
                  <a:pt x="109" y="206"/>
                  <a:pt x="109" y="206"/>
                  <a:pt x="109" y="206"/>
                </a:cubicBezTo>
                <a:cubicBezTo>
                  <a:pt x="188" y="337"/>
                  <a:pt x="188" y="337"/>
                  <a:pt x="188" y="337"/>
                </a:cubicBezTo>
                <a:cubicBezTo>
                  <a:pt x="167" y="372"/>
                  <a:pt x="151" y="411"/>
                  <a:pt x="141" y="452"/>
                </a:cubicBezTo>
                <a:cubicBezTo>
                  <a:pt x="0" y="479"/>
                  <a:pt x="0" y="479"/>
                  <a:pt x="0" y="479"/>
                </a:cubicBezTo>
                <a:cubicBezTo>
                  <a:pt x="0" y="612"/>
                  <a:pt x="0" y="612"/>
                  <a:pt x="0" y="612"/>
                </a:cubicBezTo>
                <a:cubicBezTo>
                  <a:pt x="140" y="647"/>
                  <a:pt x="140" y="647"/>
                  <a:pt x="140" y="647"/>
                </a:cubicBezTo>
                <a:cubicBezTo>
                  <a:pt x="150" y="688"/>
                  <a:pt x="166" y="726"/>
                  <a:pt x="186" y="760"/>
                </a:cubicBezTo>
                <a:cubicBezTo>
                  <a:pt x="100" y="888"/>
                  <a:pt x="100" y="888"/>
                  <a:pt x="100" y="888"/>
                </a:cubicBezTo>
                <a:cubicBezTo>
                  <a:pt x="194" y="982"/>
                  <a:pt x="194" y="982"/>
                  <a:pt x="194" y="982"/>
                </a:cubicBezTo>
                <a:cubicBezTo>
                  <a:pt x="327" y="902"/>
                  <a:pt x="327" y="902"/>
                  <a:pt x="327" y="902"/>
                </a:cubicBezTo>
                <a:cubicBezTo>
                  <a:pt x="363" y="925"/>
                  <a:pt x="404" y="941"/>
                  <a:pt x="446" y="952"/>
                </a:cubicBezTo>
                <a:cubicBezTo>
                  <a:pt x="475" y="1099"/>
                  <a:pt x="475" y="1099"/>
                  <a:pt x="475" y="1099"/>
                </a:cubicBezTo>
                <a:cubicBezTo>
                  <a:pt x="608" y="1099"/>
                  <a:pt x="608" y="1099"/>
                  <a:pt x="608" y="1099"/>
                </a:cubicBezTo>
                <a:cubicBezTo>
                  <a:pt x="645" y="949"/>
                  <a:pt x="645" y="949"/>
                  <a:pt x="645" y="949"/>
                </a:cubicBezTo>
                <a:cubicBezTo>
                  <a:pt x="684" y="939"/>
                  <a:pt x="721" y="923"/>
                  <a:pt x="755" y="903"/>
                </a:cubicBezTo>
                <a:cubicBezTo>
                  <a:pt x="881" y="987"/>
                  <a:pt x="881" y="987"/>
                  <a:pt x="881" y="987"/>
                </a:cubicBezTo>
                <a:cubicBezTo>
                  <a:pt x="975" y="893"/>
                  <a:pt x="975" y="893"/>
                  <a:pt x="975" y="893"/>
                </a:cubicBezTo>
                <a:cubicBezTo>
                  <a:pt x="895" y="761"/>
                  <a:pt x="895" y="761"/>
                  <a:pt x="895" y="761"/>
                </a:cubicBezTo>
                <a:cubicBezTo>
                  <a:pt x="915" y="727"/>
                  <a:pt x="931" y="690"/>
                  <a:pt x="941" y="650"/>
                </a:cubicBezTo>
                <a:lnTo>
                  <a:pt x="1098" y="620"/>
                </a:lnTo>
                <a:close/>
                <a:moveTo>
                  <a:pt x="546" y="828"/>
                </a:moveTo>
                <a:cubicBezTo>
                  <a:pt x="396" y="828"/>
                  <a:pt x="274" y="706"/>
                  <a:pt x="274" y="556"/>
                </a:cubicBezTo>
                <a:cubicBezTo>
                  <a:pt x="274" y="406"/>
                  <a:pt x="396" y="284"/>
                  <a:pt x="546" y="284"/>
                </a:cubicBezTo>
                <a:cubicBezTo>
                  <a:pt x="696" y="284"/>
                  <a:pt x="818" y="406"/>
                  <a:pt x="818" y="556"/>
                </a:cubicBezTo>
                <a:cubicBezTo>
                  <a:pt x="818" y="706"/>
                  <a:pt x="696" y="828"/>
                  <a:pt x="546" y="828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91408" tIns="45705" rIns="91408" bIns="45705" numCol="1" anchor="t" anchorCtr="0" compatLnSpc="1"/>
          <a:lstStyle/>
          <a:p>
            <a:pPr defTabSz="609600"/>
            <a:endParaRPr lang="zh-CN" altLang="en-US" sz="1705">
              <a:solidFill>
                <a:prstClr val="black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2330039" y="3298322"/>
            <a:ext cx="1808480" cy="681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本地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模式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7580158" y="3347175"/>
            <a:ext cx="2973070" cy="681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YARN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集群模式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公众号：陈西设计之家。微信搜索即可"/>
          <p:cNvSpPr>
            <a:spLocks noEditPoints="1"/>
          </p:cNvSpPr>
          <p:nvPr/>
        </p:nvSpPr>
        <p:spPr bwMode="auto">
          <a:xfrm>
            <a:off x="2848730" y="2344740"/>
            <a:ext cx="790075" cy="832065"/>
          </a:xfrm>
          <a:custGeom>
            <a:avLst/>
            <a:gdLst>
              <a:gd name="T0" fmla="*/ 20 w 96"/>
              <a:gd name="T1" fmla="*/ 86 h 101"/>
              <a:gd name="T2" fmla="*/ 7 w 96"/>
              <a:gd name="T3" fmla="*/ 58 h 101"/>
              <a:gd name="T4" fmla="*/ 18 w 96"/>
              <a:gd name="T5" fmla="*/ 29 h 101"/>
              <a:gd name="T6" fmla="*/ 42 w 96"/>
              <a:gd name="T7" fmla="*/ 17 h 101"/>
              <a:gd name="T8" fmla="*/ 41 w 96"/>
              <a:gd name="T9" fmla="*/ 9 h 101"/>
              <a:gd name="T10" fmla="*/ 36 w 96"/>
              <a:gd name="T11" fmla="*/ 10 h 101"/>
              <a:gd name="T12" fmla="*/ 35 w 96"/>
              <a:gd name="T13" fmla="*/ 5 h 101"/>
              <a:gd name="T14" fmla="*/ 48 w 96"/>
              <a:gd name="T15" fmla="*/ 3 h 101"/>
              <a:gd name="T16" fmla="*/ 49 w 96"/>
              <a:gd name="T17" fmla="*/ 8 h 101"/>
              <a:gd name="T18" fmla="*/ 44 w 96"/>
              <a:gd name="T19" fmla="*/ 9 h 101"/>
              <a:gd name="T20" fmla="*/ 46 w 96"/>
              <a:gd name="T21" fmla="*/ 16 h 101"/>
              <a:gd name="T22" fmla="*/ 74 w 96"/>
              <a:gd name="T23" fmla="*/ 27 h 101"/>
              <a:gd name="T24" fmla="*/ 87 w 96"/>
              <a:gd name="T25" fmla="*/ 54 h 101"/>
              <a:gd name="T26" fmla="*/ 77 w 96"/>
              <a:gd name="T27" fmla="*/ 83 h 101"/>
              <a:gd name="T28" fmla="*/ 75 w 96"/>
              <a:gd name="T29" fmla="*/ 85 h 101"/>
              <a:gd name="T30" fmla="*/ 79 w 96"/>
              <a:gd name="T31" fmla="*/ 101 h 101"/>
              <a:gd name="T32" fmla="*/ 74 w 96"/>
              <a:gd name="T33" fmla="*/ 101 h 101"/>
              <a:gd name="T34" fmla="*/ 63 w 96"/>
              <a:gd name="T35" fmla="*/ 93 h 101"/>
              <a:gd name="T36" fmla="*/ 49 w 96"/>
              <a:gd name="T37" fmla="*/ 96 h 101"/>
              <a:gd name="T38" fmla="*/ 32 w 96"/>
              <a:gd name="T39" fmla="*/ 93 h 101"/>
              <a:gd name="T40" fmla="*/ 22 w 96"/>
              <a:gd name="T41" fmla="*/ 101 h 101"/>
              <a:gd name="T42" fmla="*/ 17 w 96"/>
              <a:gd name="T43" fmla="*/ 101 h 101"/>
              <a:gd name="T44" fmla="*/ 21 w 96"/>
              <a:gd name="T45" fmla="*/ 86 h 101"/>
              <a:gd name="T46" fmla="*/ 20 w 96"/>
              <a:gd name="T47" fmla="*/ 86 h 101"/>
              <a:gd name="T48" fmla="*/ 82 w 96"/>
              <a:gd name="T49" fmla="*/ 6 h 101"/>
              <a:gd name="T50" fmla="*/ 60 w 96"/>
              <a:gd name="T51" fmla="*/ 11 h 101"/>
              <a:gd name="T52" fmla="*/ 92 w 96"/>
              <a:gd name="T53" fmla="*/ 31 h 101"/>
              <a:gd name="T54" fmla="*/ 88 w 96"/>
              <a:gd name="T55" fmla="*/ 9 h 101"/>
              <a:gd name="T56" fmla="*/ 92 w 96"/>
              <a:gd name="T57" fmla="*/ 3 h 101"/>
              <a:gd name="T58" fmla="*/ 86 w 96"/>
              <a:gd name="T59" fmla="*/ 0 h 101"/>
              <a:gd name="T60" fmla="*/ 82 w 96"/>
              <a:gd name="T61" fmla="*/ 6 h 101"/>
              <a:gd name="T62" fmla="*/ 14 w 96"/>
              <a:gd name="T63" fmla="*/ 6 h 101"/>
              <a:gd name="T64" fmla="*/ 10 w 96"/>
              <a:gd name="T65" fmla="*/ 0 h 101"/>
              <a:gd name="T66" fmla="*/ 4 w 96"/>
              <a:gd name="T67" fmla="*/ 3 h 101"/>
              <a:gd name="T68" fmla="*/ 8 w 96"/>
              <a:gd name="T69" fmla="*/ 9 h 101"/>
              <a:gd name="T70" fmla="*/ 4 w 96"/>
              <a:gd name="T71" fmla="*/ 31 h 101"/>
              <a:gd name="T72" fmla="*/ 36 w 96"/>
              <a:gd name="T73" fmla="*/ 11 h 101"/>
              <a:gd name="T74" fmla="*/ 14 w 96"/>
              <a:gd name="T75" fmla="*/ 6 h 101"/>
              <a:gd name="T76" fmla="*/ 43 w 96"/>
              <a:gd name="T77" fmla="*/ 54 h 101"/>
              <a:gd name="T78" fmla="*/ 42 w 96"/>
              <a:gd name="T79" fmla="*/ 56 h 101"/>
              <a:gd name="T80" fmla="*/ 22 w 96"/>
              <a:gd name="T81" fmla="*/ 61 h 101"/>
              <a:gd name="T82" fmla="*/ 22 w 96"/>
              <a:gd name="T83" fmla="*/ 64 h 101"/>
              <a:gd name="T84" fmla="*/ 43 w 96"/>
              <a:gd name="T85" fmla="*/ 59 h 101"/>
              <a:gd name="T86" fmla="*/ 46 w 96"/>
              <a:gd name="T87" fmla="*/ 61 h 101"/>
              <a:gd name="T88" fmla="*/ 54 w 96"/>
              <a:gd name="T89" fmla="*/ 58 h 101"/>
              <a:gd name="T90" fmla="*/ 50 w 96"/>
              <a:gd name="T91" fmla="*/ 50 h 101"/>
              <a:gd name="T92" fmla="*/ 49 w 96"/>
              <a:gd name="T93" fmla="*/ 50 h 101"/>
              <a:gd name="T94" fmla="*/ 41 w 96"/>
              <a:gd name="T95" fmla="*/ 37 h 101"/>
              <a:gd name="T96" fmla="*/ 38 w 96"/>
              <a:gd name="T97" fmla="*/ 39 h 101"/>
              <a:gd name="T98" fmla="*/ 44 w 96"/>
              <a:gd name="T99" fmla="*/ 52 h 101"/>
              <a:gd name="T100" fmla="*/ 43 w 96"/>
              <a:gd name="T101" fmla="*/ 54 h 101"/>
              <a:gd name="T102" fmla="*/ 18 w 96"/>
              <a:gd name="T103" fmla="*/ 58 h 101"/>
              <a:gd name="T104" fmla="*/ 28 w 96"/>
              <a:gd name="T105" fmla="*/ 78 h 101"/>
              <a:gd name="T106" fmla="*/ 49 w 96"/>
              <a:gd name="T107" fmla="*/ 85 h 101"/>
              <a:gd name="T108" fmla="*/ 69 w 96"/>
              <a:gd name="T109" fmla="*/ 76 h 101"/>
              <a:gd name="T110" fmla="*/ 76 w 96"/>
              <a:gd name="T111" fmla="*/ 55 h 101"/>
              <a:gd name="T112" fmla="*/ 67 w 96"/>
              <a:gd name="T113" fmla="*/ 35 h 101"/>
              <a:gd name="T114" fmla="*/ 46 w 96"/>
              <a:gd name="T115" fmla="*/ 27 h 101"/>
              <a:gd name="T116" fmla="*/ 26 w 96"/>
              <a:gd name="T117" fmla="*/ 37 h 101"/>
              <a:gd name="T118" fmla="*/ 18 w 96"/>
              <a:gd name="T119" fmla="*/ 58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96" h="101">
                <a:moveTo>
                  <a:pt x="20" y="86"/>
                </a:moveTo>
                <a:cubicBezTo>
                  <a:pt x="12" y="78"/>
                  <a:pt x="8" y="68"/>
                  <a:pt x="7" y="58"/>
                </a:cubicBezTo>
                <a:cubicBezTo>
                  <a:pt x="7" y="48"/>
                  <a:pt x="10" y="38"/>
                  <a:pt x="18" y="29"/>
                </a:cubicBezTo>
                <a:cubicBezTo>
                  <a:pt x="24" y="22"/>
                  <a:pt x="33" y="18"/>
                  <a:pt x="42" y="17"/>
                </a:cubicBezTo>
                <a:cubicBezTo>
                  <a:pt x="41" y="9"/>
                  <a:pt x="41" y="9"/>
                  <a:pt x="41" y="9"/>
                </a:cubicBezTo>
                <a:cubicBezTo>
                  <a:pt x="36" y="10"/>
                  <a:pt x="36" y="10"/>
                  <a:pt x="36" y="10"/>
                </a:cubicBezTo>
                <a:cubicBezTo>
                  <a:pt x="35" y="5"/>
                  <a:pt x="35" y="5"/>
                  <a:pt x="35" y="5"/>
                </a:cubicBezTo>
                <a:cubicBezTo>
                  <a:pt x="48" y="3"/>
                  <a:pt x="48" y="3"/>
                  <a:pt x="48" y="3"/>
                </a:cubicBezTo>
                <a:cubicBezTo>
                  <a:pt x="49" y="8"/>
                  <a:pt x="49" y="8"/>
                  <a:pt x="49" y="8"/>
                </a:cubicBezTo>
                <a:cubicBezTo>
                  <a:pt x="44" y="9"/>
                  <a:pt x="44" y="9"/>
                  <a:pt x="44" y="9"/>
                </a:cubicBezTo>
                <a:cubicBezTo>
                  <a:pt x="46" y="16"/>
                  <a:pt x="46" y="16"/>
                  <a:pt x="46" y="16"/>
                </a:cubicBezTo>
                <a:cubicBezTo>
                  <a:pt x="56" y="16"/>
                  <a:pt x="66" y="19"/>
                  <a:pt x="74" y="27"/>
                </a:cubicBezTo>
                <a:cubicBezTo>
                  <a:pt x="82" y="34"/>
                  <a:pt x="87" y="44"/>
                  <a:pt x="87" y="54"/>
                </a:cubicBezTo>
                <a:cubicBezTo>
                  <a:pt x="88" y="65"/>
                  <a:pt x="84" y="75"/>
                  <a:pt x="77" y="83"/>
                </a:cubicBezTo>
                <a:cubicBezTo>
                  <a:pt x="76" y="84"/>
                  <a:pt x="76" y="84"/>
                  <a:pt x="75" y="85"/>
                </a:cubicBezTo>
                <a:cubicBezTo>
                  <a:pt x="79" y="101"/>
                  <a:pt x="79" y="101"/>
                  <a:pt x="79" y="101"/>
                </a:cubicBezTo>
                <a:cubicBezTo>
                  <a:pt x="74" y="101"/>
                  <a:pt x="74" y="101"/>
                  <a:pt x="74" y="101"/>
                </a:cubicBezTo>
                <a:cubicBezTo>
                  <a:pt x="63" y="93"/>
                  <a:pt x="63" y="93"/>
                  <a:pt x="63" y="93"/>
                </a:cubicBezTo>
                <a:cubicBezTo>
                  <a:pt x="59" y="95"/>
                  <a:pt x="54" y="96"/>
                  <a:pt x="49" y="96"/>
                </a:cubicBezTo>
                <a:cubicBezTo>
                  <a:pt x="44" y="96"/>
                  <a:pt x="38" y="95"/>
                  <a:pt x="32" y="93"/>
                </a:cubicBezTo>
                <a:cubicBezTo>
                  <a:pt x="22" y="101"/>
                  <a:pt x="22" y="101"/>
                  <a:pt x="22" y="101"/>
                </a:cubicBezTo>
                <a:cubicBezTo>
                  <a:pt x="17" y="101"/>
                  <a:pt x="17" y="101"/>
                  <a:pt x="17" y="101"/>
                </a:cubicBezTo>
                <a:cubicBezTo>
                  <a:pt x="21" y="86"/>
                  <a:pt x="21" y="86"/>
                  <a:pt x="21" y="86"/>
                </a:cubicBezTo>
                <a:cubicBezTo>
                  <a:pt x="20" y="86"/>
                  <a:pt x="20" y="86"/>
                  <a:pt x="20" y="86"/>
                </a:cubicBezTo>
                <a:close/>
                <a:moveTo>
                  <a:pt x="82" y="6"/>
                </a:moveTo>
                <a:cubicBezTo>
                  <a:pt x="74" y="3"/>
                  <a:pt x="66" y="5"/>
                  <a:pt x="60" y="11"/>
                </a:cubicBezTo>
                <a:cubicBezTo>
                  <a:pt x="92" y="31"/>
                  <a:pt x="92" y="31"/>
                  <a:pt x="92" y="31"/>
                </a:cubicBezTo>
                <a:cubicBezTo>
                  <a:pt x="96" y="24"/>
                  <a:pt x="94" y="15"/>
                  <a:pt x="88" y="9"/>
                </a:cubicBezTo>
                <a:cubicBezTo>
                  <a:pt x="92" y="3"/>
                  <a:pt x="92" y="3"/>
                  <a:pt x="92" y="3"/>
                </a:cubicBezTo>
                <a:cubicBezTo>
                  <a:pt x="86" y="0"/>
                  <a:pt x="86" y="0"/>
                  <a:pt x="86" y="0"/>
                </a:cubicBezTo>
                <a:cubicBezTo>
                  <a:pt x="82" y="6"/>
                  <a:pt x="82" y="6"/>
                  <a:pt x="82" y="6"/>
                </a:cubicBezTo>
                <a:close/>
                <a:moveTo>
                  <a:pt x="14" y="6"/>
                </a:moveTo>
                <a:cubicBezTo>
                  <a:pt x="10" y="0"/>
                  <a:pt x="10" y="0"/>
                  <a:pt x="10" y="0"/>
                </a:cubicBezTo>
                <a:cubicBezTo>
                  <a:pt x="4" y="3"/>
                  <a:pt x="4" y="3"/>
                  <a:pt x="4" y="3"/>
                </a:cubicBezTo>
                <a:cubicBezTo>
                  <a:pt x="8" y="9"/>
                  <a:pt x="8" y="9"/>
                  <a:pt x="8" y="9"/>
                </a:cubicBezTo>
                <a:cubicBezTo>
                  <a:pt x="2" y="15"/>
                  <a:pt x="0" y="24"/>
                  <a:pt x="4" y="31"/>
                </a:cubicBezTo>
                <a:cubicBezTo>
                  <a:pt x="36" y="11"/>
                  <a:pt x="36" y="11"/>
                  <a:pt x="36" y="11"/>
                </a:cubicBezTo>
                <a:cubicBezTo>
                  <a:pt x="30" y="5"/>
                  <a:pt x="21" y="3"/>
                  <a:pt x="14" y="6"/>
                </a:cubicBezTo>
                <a:close/>
                <a:moveTo>
                  <a:pt x="43" y="54"/>
                </a:moveTo>
                <a:cubicBezTo>
                  <a:pt x="42" y="55"/>
                  <a:pt x="42" y="55"/>
                  <a:pt x="42" y="56"/>
                </a:cubicBezTo>
                <a:cubicBezTo>
                  <a:pt x="35" y="57"/>
                  <a:pt x="28" y="58"/>
                  <a:pt x="22" y="61"/>
                </a:cubicBezTo>
                <a:cubicBezTo>
                  <a:pt x="22" y="62"/>
                  <a:pt x="22" y="63"/>
                  <a:pt x="22" y="64"/>
                </a:cubicBezTo>
                <a:cubicBezTo>
                  <a:pt x="29" y="63"/>
                  <a:pt x="37" y="62"/>
                  <a:pt x="43" y="59"/>
                </a:cubicBezTo>
                <a:cubicBezTo>
                  <a:pt x="44" y="60"/>
                  <a:pt x="45" y="61"/>
                  <a:pt x="46" y="61"/>
                </a:cubicBezTo>
                <a:cubicBezTo>
                  <a:pt x="49" y="62"/>
                  <a:pt x="53" y="61"/>
                  <a:pt x="54" y="58"/>
                </a:cubicBezTo>
                <a:cubicBezTo>
                  <a:pt x="55" y="55"/>
                  <a:pt x="53" y="51"/>
                  <a:pt x="50" y="50"/>
                </a:cubicBezTo>
                <a:cubicBezTo>
                  <a:pt x="50" y="50"/>
                  <a:pt x="49" y="50"/>
                  <a:pt x="49" y="50"/>
                </a:cubicBezTo>
                <a:cubicBezTo>
                  <a:pt x="47" y="46"/>
                  <a:pt x="44" y="41"/>
                  <a:pt x="41" y="37"/>
                </a:cubicBezTo>
                <a:cubicBezTo>
                  <a:pt x="40" y="38"/>
                  <a:pt x="39" y="39"/>
                  <a:pt x="38" y="39"/>
                </a:cubicBezTo>
                <a:cubicBezTo>
                  <a:pt x="39" y="44"/>
                  <a:pt x="41" y="48"/>
                  <a:pt x="44" y="52"/>
                </a:cubicBezTo>
                <a:cubicBezTo>
                  <a:pt x="43" y="52"/>
                  <a:pt x="43" y="53"/>
                  <a:pt x="43" y="54"/>
                </a:cubicBezTo>
                <a:close/>
                <a:moveTo>
                  <a:pt x="18" y="58"/>
                </a:moveTo>
                <a:cubicBezTo>
                  <a:pt x="19" y="65"/>
                  <a:pt x="22" y="72"/>
                  <a:pt x="28" y="78"/>
                </a:cubicBezTo>
                <a:cubicBezTo>
                  <a:pt x="34" y="83"/>
                  <a:pt x="41" y="86"/>
                  <a:pt x="49" y="85"/>
                </a:cubicBezTo>
                <a:cubicBezTo>
                  <a:pt x="56" y="85"/>
                  <a:pt x="63" y="82"/>
                  <a:pt x="69" y="76"/>
                </a:cubicBezTo>
                <a:cubicBezTo>
                  <a:pt x="74" y="70"/>
                  <a:pt x="77" y="62"/>
                  <a:pt x="76" y="55"/>
                </a:cubicBezTo>
                <a:cubicBezTo>
                  <a:pt x="76" y="47"/>
                  <a:pt x="73" y="40"/>
                  <a:pt x="67" y="35"/>
                </a:cubicBezTo>
                <a:cubicBezTo>
                  <a:pt x="61" y="29"/>
                  <a:pt x="53" y="27"/>
                  <a:pt x="46" y="27"/>
                </a:cubicBezTo>
                <a:cubicBezTo>
                  <a:pt x="38" y="28"/>
                  <a:pt x="31" y="31"/>
                  <a:pt x="26" y="37"/>
                </a:cubicBezTo>
                <a:cubicBezTo>
                  <a:pt x="20" y="43"/>
                  <a:pt x="18" y="50"/>
                  <a:pt x="18" y="58"/>
                </a:cubicBezTo>
                <a:close/>
              </a:path>
            </a:pathLst>
          </a:custGeom>
          <a:solidFill>
            <a:srgbClr val="0053A3"/>
          </a:solidFill>
          <a:ln>
            <a:noFill/>
          </a:ln>
        </p:spPr>
        <p:txBody>
          <a:bodyPr vert="horz" wrap="square" lIns="91429" tIns="45715" rIns="91429" bIns="45715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defTabSz="1219200">
              <a:lnSpc>
                <a:spcPct val="120000"/>
              </a:lnSpc>
            </a:pPr>
            <a:endParaRPr lang="zh-CN" altLang="en-US" sz="90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6" name="公众号：陈西设计之家。微信搜索即可"/>
          <p:cNvSpPr>
            <a:spLocks noEditPoints="1"/>
          </p:cNvSpPr>
          <p:nvPr/>
        </p:nvSpPr>
        <p:spPr bwMode="auto">
          <a:xfrm>
            <a:off x="8749900" y="2377184"/>
            <a:ext cx="633587" cy="767176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91429" tIns="45715" rIns="91429" bIns="45715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defTabSz="1219200">
              <a:lnSpc>
                <a:spcPct val="120000"/>
              </a:lnSpc>
            </a:pPr>
            <a:endParaRPr lang="zh-CN" altLang="en-US" sz="90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308735" y="234950"/>
            <a:ext cx="23215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Word</a:t>
            </a:r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Count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67410" y="1041400"/>
            <a:ext cx="601789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dirty="0" smtClean="0">
                <a:sym typeface="+mn-ea"/>
              </a:rPr>
              <a:t>mapreduce.framework.name </a:t>
            </a:r>
            <a:r>
              <a:rPr lang="zh-CN" altLang="en-US" dirty="0" smtClean="0">
                <a:sym typeface="+mn-ea"/>
              </a:rPr>
              <a:t>是运行模式参数，默认为</a:t>
            </a:r>
            <a:r>
              <a:rPr lang="en-US" altLang="zh-CN" dirty="0" smtClean="0">
                <a:sym typeface="+mn-ea"/>
              </a:rPr>
              <a:t>local</a:t>
            </a:r>
            <a:endParaRPr lang="en-US" altLang="zh-CN" dirty="0" smtClean="0"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037080" y="3980180"/>
            <a:ext cx="241363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dirty="0" smtClean="0">
                <a:sym typeface="+mn-ea"/>
              </a:rPr>
              <a:t>MapReduce</a:t>
            </a:r>
            <a:r>
              <a:rPr lang="zh-CN" altLang="en-US" dirty="0" smtClean="0">
                <a:sym typeface="+mn-ea"/>
              </a:rPr>
              <a:t>程序</a:t>
            </a:r>
            <a:r>
              <a:rPr lang="zh-CN" altLang="en-US" dirty="0">
                <a:sym typeface="+mn-ea"/>
              </a:rPr>
              <a:t>在本地以单进程的形式运行，非常便于进行业务逻辑的</a:t>
            </a:r>
            <a:r>
              <a:rPr lang="en-US" altLang="zh-CN" dirty="0">
                <a:sym typeface="+mn-ea"/>
              </a:rPr>
              <a:t>debug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603490" y="4248785"/>
            <a:ext cx="2926080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zh-CN" altLang="en-US" dirty="0" smtClean="0">
                <a:sym typeface="+mn-ea"/>
              </a:rPr>
              <a:t>程序</a:t>
            </a:r>
            <a:r>
              <a:rPr lang="zh-CN" altLang="en-US" dirty="0">
                <a:sym typeface="+mn-ea"/>
              </a:rPr>
              <a:t>提交给</a:t>
            </a:r>
            <a:r>
              <a:rPr lang="en-US" altLang="zh-CN" dirty="0">
                <a:sym typeface="+mn-ea"/>
              </a:rPr>
              <a:t>yarn</a:t>
            </a:r>
            <a:r>
              <a:rPr lang="zh-CN" altLang="en-US" dirty="0">
                <a:sym typeface="+mn-ea"/>
              </a:rPr>
              <a:t>集群</a:t>
            </a:r>
            <a:endParaRPr lang="zh-CN" altLang="en-US" dirty="0">
              <a:sym typeface="+mn-ea"/>
            </a:endParaRPr>
          </a:p>
          <a:p>
            <a:pPr algn="l"/>
            <a:r>
              <a:rPr lang="zh-CN" altLang="en-US" dirty="0" smtClean="0">
                <a:sym typeface="+mn-ea"/>
              </a:rPr>
              <a:t>多个节点上分布式并发执行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14:prism isInverted="1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公众号：陈西设计之家。微信搜索即可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283970" y="215900"/>
            <a:ext cx="20161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MR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优缺点</a:t>
            </a:r>
            <a:endParaRPr lang="zh-CN" altLang="en-US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415290" y="1862455"/>
            <a:ext cx="7253605" cy="3386455"/>
          </a:xfrm>
        </p:spPr>
        <p:txBody>
          <a:bodyPr>
            <a:normAutofit fontScale="55000"/>
          </a:bodyPr>
          <a:p>
            <a:pPr marL="0" indent="0">
              <a:buNone/>
            </a:pPr>
            <a:r>
              <a:rPr lang="zh-CN" altLang="en-US" dirty="0" smtClean="0">
                <a:solidFill>
                  <a:srgbClr val="FF0000"/>
                </a:solidFill>
                <a:sym typeface="+mn-ea"/>
              </a:rPr>
              <a:t>易于</a:t>
            </a:r>
            <a:r>
              <a:rPr lang="zh-CN" altLang="en-US" dirty="0">
                <a:solidFill>
                  <a:srgbClr val="FF0000"/>
                </a:solidFill>
                <a:sym typeface="+mn-ea"/>
              </a:rPr>
              <a:t>编程</a:t>
            </a:r>
            <a:endParaRPr lang="zh-CN" alt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ym typeface="+mn-ea"/>
              </a:rPr>
              <a:t>Mapreduce</a:t>
            </a:r>
            <a:r>
              <a:rPr lang="zh-CN" altLang="en-US" dirty="0">
                <a:sym typeface="+mn-ea"/>
              </a:rPr>
              <a:t>框架提供了用于二次</a:t>
            </a:r>
            <a:r>
              <a:rPr lang="zh-CN" altLang="en-US" dirty="0" smtClean="0">
                <a:sym typeface="+mn-ea"/>
              </a:rPr>
              <a:t>开发的接口</a:t>
            </a:r>
            <a:r>
              <a:rPr lang="zh-CN" altLang="en-US" dirty="0">
                <a:sym typeface="+mn-ea"/>
              </a:rPr>
              <a:t>；简单地实现一些接口，就可以完成一个分布式程序。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dirty="0" smtClean="0">
                <a:solidFill>
                  <a:srgbClr val="FF0000"/>
                </a:solidFill>
                <a:sym typeface="+mn-ea"/>
              </a:rPr>
              <a:t>良好</a:t>
            </a:r>
            <a:r>
              <a:rPr lang="zh-CN" altLang="en-US" dirty="0">
                <a:solidFill>
                  <a:srgbClr val="FF0000"/>
                </a:solidFill>
                <a:sym typeface="+mn-ea"/>
              </a:rPr>
              <a:t>的扩展性</a:t>
            </a:r>
            <a:endParaRPr lang="zh-CN" alt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dirty="0">
                <a:sym typeface="+mn-ea"/>
              </a:rPr>
              <a:t>可以通过增加机器来扩展它的计算能力。</a:t>
            </a:r>
            <a:endParaRPr lang="zh-CN" altLang="en-US" dirty="0">
              <a:sym typeface="+mn-ea"/>
            </a:endParaRPr>
          </a:p>
          <a:p>
            <a:pPr marL="0" indent="0">
              <a:buNone/>
            </a:pPr>
            <a:r>
              <a:rPr lang="zh-CN" altLang="en-US" dirty="0" smtClean="0">
                <a:solidFill>
                  <a:srgbClr val="FF0000"/>
                </a:solidFill>
              </a:rPr>
              <a:t>高</a:t>
            </a:r>
            <a:r>
              <a:rPr lang="zh-CN" altLang="en-US" dirty="0">
                <a:solidFill>
                  <a:srgbClr val="FF0000"/>
                </a:solidFill>
              </a:rPr>
              <a:t>容错性</a:t>
            </a:r>
            <a:endParaRPr lang="zh-CN" alt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dirty="0"/>
              <a:t>单一机器节点宕机了，它可以把上面的计算任务转移到另一个节点上运行，不影响整个作业任务得完成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dirty="0" smtClean="0">
                <a:solidFill>
                  <a:srgbClr val="FF0000"/>
                </a:solidFill>
              </a:rPr>
              <a:t>适合</a:t>
            </a:r>
            <a:r>
              <a:rPr lang="zh-CN" altLang="en-US" dirty="0">
                <a:solidFill>
                  <a:srgbClr val="FF0000"/>
                </a:solidFill>
              </a:rPr>
              <a:t>海量数据的离线处理</a:t>
            </a:r>
            <a:endParaRPr lang="zh-CN" alt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dirty="0"/>
              <a:t>可以处理</a:t>
            </a:r>
            <a:r>
              <a:rPr lang="en-US" altLang="zh-CN" dirty="0"/>
              <a:t>GB</a:t>
            </a:r>
            <a:r>
              <a:rPr lang="zh-CN" altLang="en-US" dirty="0"/>
              <a:t>、</a:t>
            </a:r>
            <a:r>
              <a:rPr lang="en-US" altLang="zh-CN" dirty="0"/>
              <a:t>TB</a:t>
            </a:r>
            <a:r>
              <a:rPr lang="zh-CN" altLang="en-US" dirty="0"/>
              <a:t>和</a:t>
            </a:r>
            <a:r>
              <a:rPr lang="en-US" altLang="zh-CN" dirty="0"/>
              <a:t>PB</a:t>
            </a:r>
            <a:r>
              <a:rPr lang="zh-CN" altLang="en-US" dirty="0"/>
              <a:t>级别得数据量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8576945" y="1943735"/>
            <a:ext cx="3066415" cy="3415030"/>
          </a:xfrm>
          <a:prstGeom prst="rect">
            <a:avLst/>
          </a:prstGeom>
          <a:noFill/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p>
            <a:r>
              <a:rPr lang="zh-CN" altLang="zh-CN" dirty="0" smtClean="0">
                <a:ln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实时</a:t>
            </a:r>
            <a:r>
              <a:rPr lang="zh-CN" altLang="zh-CN" dirty="0">
                <a:ln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计算性能差</a:t>
            </a:r>
            <a:endParaRPr lang="zh-CN" altLang="zh-CN" dirty="0">
              <a:ln/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altLang="zh-CN" dirty="0">
                <a:ln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MapReduce</a:t>
            </a:r>
            <a:r>
              <a:rPr lang="zh-CN" altLang="zh-CN" dirty="0">
                <a:ln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主要应用于离线作业，无法作到秒级或者是亚秒级得数据响应。</a:t>
            </a:r>
            <a:endParaRPr lang="zh-CN" altLang="zh-CN" dirty="0">
              <a:ln/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marL="0" indent="0">
              <a:buNone/>
            </a:pPr>
            <a:endParaRPr lang="zh-CN" altLang="zh-CN" dirty="0">
              <a:ln/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zh-CN" altLang="zh-CN" dirty="0" smtClean="0">
                <a:ln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不能</a:t>
            </a:r>
            <a:r>
              <a:rPr lang="zh-CN" altLang="zh-CN" dirty="0">
                <a:ln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进行流式计算</a:t>
            </a:r>
            <a:endParaRPr lang="zh-CN" altLang="zh-CN" dirty="0">
              <a:ln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zh-CN" altLang="zh-CN" dirty="0">
                <a:ln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流式计算特点是数据是源源不断得计算，并且数据是动态的；而</a:t>
            </a:r>
            <a:r>
              <a:rPr lang="en-US" altLang="zh-CN" dirty="0">
                <a:ln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MapReduce</a:t>
            </a:r>
            <a:r>
              <a:rPr lang="zh-CN" altLang="zh-CN" dirty="0">
                <a:ln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作为一个离线计算框架，主要是针对静态数据集得，数据是不能动态变化得</a:t>
            </a:r>
            <a:endParaRPr lang="zh-CN" altLang="zh-CN" dirty="0">
              <a:ln/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548130" y="1148715"/>
            <a:ext cx="1171575" cy="64516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优点</a:t>
            </a:r>
            <a:endParaRPr lang="zh-CN" altLang="en-US" sz="3600" b="1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683625" y="128714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局限性：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3000">
        <p15:prstTrans prst="wind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>
              <a:alphaModFix amt="1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公众号：陈西设计之家。微信搜索即可"/>
          <p:cNvSpPr/>
          <p:nvPr/>
        </p:nvSpPr>
        <p:spPr>
          <a:xfrm>
            <a:off x="0" y="2041072"/>
            <a:ext cx="12192000" cy="3059636"/>
          </a:xfrm>
          <a:custGeom>
            <a:avLst/>
            <a:gdLst>
              <a:gd name="connsiteX0" fmla="*/ 0 w 12192000"/>
              <a:gd name="connsiteY0" fmla="*/ 0 h 3059636"/>
              <a:gd name="connsiteX1" fmla="*/ 5893778 w 12192000"/>
              <a:gd name="connsiteY1" fmla="*/ 0 h 3059636"/>
              <a:gd name="connsiteX2" fmla="*/ 6096000 w 12192000"/>
              <a:gd name="connsiteY2" fmla="*/ 236539 h 3059636"/>
              <a:gd name="connsiteX3" fmla="*/ 6298223 w 12192000"/>
              <a:gd name="connsiteY3" fmla="*/ 0 h 3059636"/>
              <a:gd name="connsiteX4" fmla="*/ 12192000 w 12192000"/>
              <a:gd name="connsiteY4" fmla="*/ 0 h 3059636"/>
              <a:gd name="connsiteX5" fmla="*/ 12192000 w 12192000"/>
              <a:gd name="connsiteY5" fmla="*/ 3059636 h 3059636"/>
              <a:gd name="connsiteX6" fmla="*/ 0 w 12192000"/>
              <a:gd name="connsiteY6" fmla="*/ 3059636 h 3059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3059636">
                <a:moveTo>
                  <a:pt x="0" y="0"/>
                </a:moveTo>
                <a:lnTo>
                  <a:pt x="5893778" y="0"/>
                </a:lnTo>
                <a:lnTo>
                  <a:pt x="6096000" y="236539"/>
                </a:lnTo>
                <a:lnTo>
                  <a:pt x="6298223" y="0"/>
                </a:lnTo>
                <a:lnTo>
                  <a:pt x="12192000" y="0"/>
                </a:lnTo>
                <a:lnTo>
                  <a:pt x="12192000" y="3059636"/>
                </a:lnTo>
                <a:lnTo>
                  <a:pt x="0" y="3059636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4427855" y="2527300"/>
            <a:ext cx="333692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Thanks!</a:t>
            </a:r>
            <a:endParaRPr lang="en-US" altLang="zh-CN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551045" y="4119245"/>
            <a:ext cx="30905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bg1"/>
                </a:solidFill>
              </a:rPr>
              <a:t>Reported By WuTao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3081742" y="3529555"/>
            <a:ext cx="602851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: 圆角 13"/>
          <p:cNvSpPr/>
          <p:nvPr/>
        </p:nvSpPr>
        <p:spPr>
          <a:xfrm>
            <a:off x="4505325" y="4088748"/>
            <a:ext cx="3181350" cy="443566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warp dir="in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公众号：陈西设计之家。微信搜索即可"/>
          <p:cNvSpPr/>
          <p:nvPr/>
        </p:nvSpPr>
        <p:spPr>
          <a:xfrm>
            <a:off x="0" y="1856067"/>
            <a:ext cx="12192000" cy="351905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公众号：陈西设计之家。微信搜索即可"/>
          <p:cNvSpPr/>
          <p:nvPr/>
        </p:nvSpPr>
        <p:spPr>
          <a:xfrm>
            <a:off x="5122084" y="792492"/>
            <a:ext cx="1947832" cy="1947832"/>
          </a:xfrm>
          <a:prstGeom prst="ellipse">
            <a:avLst/>
          </a:prstGeom>
          <a:solidFill>
            <a:srgbClr val="0053A3"/>
          </a:solidFill>
          <a:ln w="31750">
            <a:solidFill>
              <a:schemeClr val="bg1"/>
            </a:solidFill>
          </a:ln>
          <a:effectLst>
            <a:outerShdw blurRad="4064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文本框 48"/>
          <p:cNvSpPr txBox="1"/>
          <p:nvPr/>
        </p:nvSpPr>
        <p:spPr>
          <a:xfrm>
            <a:off x="5359400" y="1302069"/>
            <a:ext cx="1473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4782820" y="3171825"/>
            <a:ext cx="26263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Hadoop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5529263" y="3803899"/>
            <a:ext cx="11334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6096000" y="4182945"/>
            <a:ext cx="0" cy="345117"/>
          </a:xfrm>
          <a:prstGeom prst="line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:blinds dir="vert"/>
      </p:transition>
    </mc:Choice>
    <mc:Fallback>
      <p:transition spd="slow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任意多边形: 形状 60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158240" y="215265"/>
            <a:ext cx="2586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Hadoop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220" name="Picture 4" descr="What happened to Hadoop. Hadoop was the next big thing in… | by Derrick  Harris | ARCHITECH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035" y="1091565"/>
            <a:ext cx="3561080" cy="1548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îŝḷîḓé-Rectangle 5"/>
          <p:cNvSpPr/>
          <p:nvPr/>
        </p:nvSpPr>
        <p:spPr>
          <a:xfrm>
            <a:off x="575945" y="5130800"/>
            <a:ext cx="1392555" cy="1386205"/>
          </a:xfrm>
          <a:prstGeom prst="rect">
            <a:avLst/>
          </a:prstGeom>
          <a:noFill/>
          <a:ln w="57150">
            <a:solidFill>
              <a:srgbClr val="0053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  <a:sym typeface="Arial" panose="020B0604020202020204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130" y="2684780"/>
            <a:ext cx="5379720" cy="342963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572895" y="1677670"/>
            <a:ext cx="476377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狭义：</a:t>
            </a:r>
            <a:r>
              <a:rPr lang="en-US" altLang="zh-CN" b="1" dirty="0" smtClean="0">
                <a:sym typeface="+mn-ea"/>
              </a:rPr>
              <a:t>Hadoop</a:t>
            </a:r>
            <a:r>
              <a:rPr lang="zh-CN" altLang="en-US" b="1" dirty="0" smtClean="0">
                <a:sym typeface="+mn-ea"/>
              </a:rPr>
              <a:t>指的是</a:t>
            </a:r>
            <a:r>
              <a:rPr lang="en-US" altLang="zh-CN" b="1" dirty="0" smtClean="0">
                <a:sym typeface="+mn-ea"/>
              </a:rPr>
              <a:t>Apache</a:t>
            </a:r>
            <a:r>
              <a:rPr lang="zh-CN" altLang="en-US" b="1" dirty="0" smtClean="0">
                <a:sym typeface="+mn-ea"/>
              </a:rPr>
              <a:t>的一款开源软件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002145" y="4029710"/>
            <a:ext cx="33496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/>
              <a:t>广义：</a:t>
            </a:r>
            <a:r>
              <a:rPr lang="en-US" altLang="zh-CN" b="1" dirty="0" smtClean="0">
                <a:sym typeface="+mn-ea"/>
              </a:rPr>
              <a:t>Hadoop</a:t>
            </a:r>
            <a:r>
              <a:rPr lang="zh-CN" altLang="en-US" b="1" dirty="0" smtClean="0">
                <a:sym typeface="+mn-ea"/>
              </a:rPr>
              <a:t>指的是围绕</a:t>
            </a:r>
            <a:r>
              <a:rPr lang="en-US" altLang="zh-CN" b="1" dirty="0" smtClean="0">
                <a:sym typeface="+mn-ea"/>
              </a:rPr>
              <a:t>Hadoop</a:t>
            </a:r>
            <a:r>
              <a:rPr lang="zh-CN" altLang="en-US" b="1" dirty="0" smtClean="0">
                <a:sym typeface="+mn-ea"/>
              </a:rPr>
              <a:t>打造的大数据</a:t>
            </a:r>
            <a:r>
              <a:rPr lang="zh-CN" altLang="en-US" b="1" dirty="0" smtClean="0">
                <a:sym typeface="+mn-ea"/>
              </a:rPr>
              <a:t>生态圈</a:t>
            </a:r>
            <a:endParaRPr lang="zh-CN" altLang="en-US" b="1" dirty="0" smtClean="0"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公众号：陈西设计之家。微信搜索即可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137285" y="215265"/>
            <a:ext cx="22847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Hadoop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752422" y="1281919"/>
            <a:ext cx="4640388" cy="4879771"/>
            <a:chOff x="6705124" y="1281919"/>
            <a:chExt cx="4640388" cy="4879771"/>
          </a:xfrm>
        </p:grpSpPr>
        <p:sp>
          <p:nvSpPr>
            <p:cNvPr id="34" name="Freeform 5"/>
            <p:cNvSpPr>
              <a:spLocks noEditPoints="1"/>
            </p:cNvSpPr>
            <p:nvPr/>
          </p:nvSpPr>
          <p:spPr bwMode="auto">
            <a:xfrm>
              <a:off x="8153718" y="4208643"/>
              <a:ext cx="1663127" cy="1953047"/>
            </a:xfrm>
            <a:custGeom>
              <a:avLst/>
              <a:gdLst>
                <a:gd name="T0" fmla="*/ 27 w 764"/>
                <a:gd name="T1" fmla="*/ 536 h 897"/>
                <a:gd name="T2" fmla="*/ 37 w 764"/>
                <a:gd name="T3" fmla="*/ 614 h 897"/>
                <a:gd name="T4" fmla="*/ 23 w 764"/>
                <a:gd name="T5" fmla="*/ 649 h 897"/>
                <a:gd name="T6" fmla="*/ 171 w 764"/>
                <a:gd name="T7" fmla="*/ 735 h 897"/>
                <a:gd name="T8" fmla="*/ 170 w 764"/>
                <a:gd name="T9" fmla="*/ 764 h 897"/>
                <a:gd name="T10" fmla="*/ 197 w 764"/>
                <a:gd name="T11" fmla="*/ 887 h 897"/>
                <a:gd name="T12" fmla="*/ 589 w 764"/>
                <a:gd name="T13" fmla="*/ 897 h 897"/>
                <a:gd name="T14" fmla="*/ 522 w 764"/>
                <a:gd name="T15" fmla="*/ 818 h 897"/>
                <a:gd name="T16" fmla="*/ 524 w 764"/>
                <a:gd name="T17" fmla="*/ 670 h 897"/>
                <a:gd name="T18" fmla="*/ 585 w 764"/>
                <a:gd name="T19" fmla="*/ 615 h 897"/>
                <a:gd name="T20" fmla="*/ 640 w 764"/>
                <a:gd name="T21" fmla="*/ 537 h 897"/>
                <a:gd name="T22" fmla="*/ 640 w 764"/>
                <a:gd name="T23" fmla="*/ 558 h 897"/>
                <a:gd name="T24" fmla="*/ 686 w 764"/>
                <a:gd name="T25" fmla="*/ 508 h 897"/>
                <a:gd name="T26" fmla="*/ 695 w 764"/>
                <a:gd name="T27" fmla="*/ 493 h 897"/>
                <a:gd name="T28" fmla="*/ 764 w 764"/>
                <a:gd name="T29" fmla="*/ 446 h 897"/>
                <a:gd name="T30" fmla="*/ 751 w 764"/>
                <a:gd name="T31" fmla="*/ 442 h 897"/>
                <a:gd name="T32" fmla="*/ 700 w 764"/>
                <a:gd name="T33" fmla="*/ 349 h 897"/>
                <a:gd name="T34" fmla="*/ 702 w 764"/>
                <a:gd name="T35" fmla="*/ 332 h 897"/>
                <a:gd name="T36" fmla="*/ 715 w 764"/>
                <a:gd name="T37" fmla="*/ 345 h 897"/>
                <a:gd name="T38" fmla="*/ 694 w 764"/>
                <a:gd name="T39" fmla="*/ 268 h 897"/>
                <a:gd name="T40" fmla="*/ 694 w 764"/>
                <a:gd name="T41" fmla="*/ 264 h 897"/>
                <a:gd name="T42" fmla="*/ 639 w 764"/>
                <a:gd name="T43" fmla="*/ 208 h 897"/>
                <a:gd name="T44" fmla="*/ 654 w 764"/>
                <a:gd name="T45" fmla="*/ 216 h 897"/>
                <a:gd name="T46" fmla="*/ 692 w 764"/>
                <a:gd name="T47" fmla="*/ 255 h 897"/>
                <a:gd name="T48" fmla="*/ 651 w 764"/>
                <a:gd name="T49" fmla="*/ 178 h 897"/>
                <a:gd name="T50" fmla="*/ 646 w 764"/>
                <a:gd name="T51" fmla="*/ 173 h 897"/>
                <a:gd name="T52" fmla="*/ 620 w 764"/>
                <a:gd name="T53" fmla="*/ 109 h 897"/>
                <a:gd name="T54" fmla="*/ 516 w 764"/>
                <a:gd name="T55" fmla="*/ 139 h 897"/>
                <a:gd name="T56" fmla="*/ 408 w 764"/>
                <a:gd name="T57" fmla="*/ 62 h 897"/>
                <a:gd name="T58" fmla="*/ 381 w 764"/>
                <a:gd name="T59" fmla="*/ 92 h 897"/>
                <a:gd name="T60" fmla="*/ 383 w 764"/>
                <a:gd name="T61" fmla="*/ 73 h 897"/>
                <a:gd name="T62" fmla="*/ 367 w 764"/>
                <a:gd name="T63" fmla="*/ 96 h 897"/>
                <a:gd name="T64" fmla="*/ 348 w 764"/>
                <a:gd name="T65" fmla="*/ 68 h 897"/>
                <a:gd name="T66" fmla="*/ 290 w 764"/>
                <a:gd name="T67" fmla="*/ 59 h 897"/>
                <a:gd name="T68" fmla="*/ 281 w 764"/>
                <a:gd name="T69" fmla="*/ 59 h 897"/>
                <a:gd name="T70" fmla="*/ 291 w 764"/>
                <a:gd name="T71" fmla="*/ 41 h 897"/>
                <a:gd name="T72" fmla="*/ 269 w 764"/>
                <a:gd name="T73" fmla="*/ 62 h 897"/>
                <a:gd name="T74" fmla="*/ 201 w 764"/>
                <a:gd name="T75" fmla="*/ 86 h 897"/>
                <a:gd name="T76" fmla="*/ 161 w 764"/>
                <a:gd name="T77" fmla="*/ 93 h 897"/>
                <a:gd name="T78" fmla="*/ 156 w 764"/>
                <a:gd name="T79" fmla="*/ 96 h 897"/>
                <a:gd name="T80" fmla="*/ 133 w 764"/>
                <a:gd name="T81" fmla="*/ 81 h 897"/>
                <a:gd name="T82" fmla="*/ 73 w 764"/>
                <a:gd name="T83" fmla="*/ 164 h 897"/>
                <a:gd name="T84" fmla="*/ 71 w 764"/>
                <a:gd name="T85" fmla="*/ 166 h 897"/>
                <a:gd name="T86" fmla="*/ 54 w 764"/>
                <a:gd name="T87" fmla="*/ 180 h 897"/>
                <a:gd name="T88" fmla="*/ 91 w 764"/>
                <a:gd name="T89" fmla="*/ 189 h 897"/>
                <a:gd name="T90" fmla="*/ 131 w 764"/>
                <a:gd name="T91" fmla="*/ 251 h 897"/>
                <a:gd name="T92" fmla="*/ 125 w 764"/>
                <a:gd name="T93" fmla="*/ 285 h 897"/>
                <a:gd name="T94" fmla="*/ 93 w 764"/>
                <a:gd name="T95" fmla="*/ 339 h 897"/>
                <a:gd name="T96" fmla="*/ 81 w 764"/>
                <a:gd name="T97" fmla="*/ 389 h 897"/>
                <a:gd name="T98" fmla="*/ 17 w 764"/>
                <a:gd name="T99" fmla="*/ 446 h 897"/>
                <a:gd name="T100" fmla="*/ 35 w 764"/>
                <a:gd name="T101" fmla="*/ 506 h 897"/>
                <a:gd name="T102" fmla="*/ 637 w 764"/>
                <a:gd name="T103" fmla="*/ 203 h 897"/>
                <a:gd name="T104" fmla="*/ 629 w 764"/>
                <a:gd name="T105" fmla="*/ 187 h 897"/>
                <a:gd name="T106" fmla="*/ 656 w 764"/>
                <a:gd name="T107" fmla="*/ 204 h 897"/>
                <a:gd name="T108" fmla="*/ 616 w 764"/>
                <a:gd name="T109" fmla="*/ 178 h 897"/>
                <a:gd name="T110" fmla="*/ 642 w 764"/>
                <a:gd name="T111" fmla="*/ 175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64" h="897">
                  <a:moveTo>
                    <a:pt x="35" y="506"/>
                  </a:moveTo>
                  <a:cubicBezTo>
                    <a:pt x="52" y="520"/>
                    <a:pt x="27" y="536"/>
                    <a:pt x="27" y="536"/>
                  </a:cubicBezTo>
                  <a:cubicBezTo>
                    <a:pt x="17" y="554"/>
                    <a:pt x="43" y="573"/>
                    <a:pt x="43" y="573"/>
                  </a:cubicBezTo>
                  <a:cubicBezTo>
                    <a:pt x="17" y="597"/>
                    <a:pt x="37" y="614"/>
                    <a:pt x="37" y="614"/>
                  </a:cubicBezTo>
                  <a:cubicBezTo>
                    <a:pt x="44" y="619"/>
                    <a:pt x="36" y="627"/>
                    <a:pt x="36" y="627"/>
                  </a:cubicBezTo>
                  <a:cubicBezTo>
                    <a:pt x="29" y="632"/>
                    <a:pt x="23" y="649"/>
                    <a:pt x="23" y="649"/>
                  </a:cubicBezTo>
                  <a:cubicBezTo>
                    <a:pt x="4" y="715"/>
                    <a:pt x="60" y="730"/>
                    <a:pt x="60" y="730"/>
                  </a:cubicBezTo>
                  <a:cubicBezTo>
                    <a:pt x="83" y="739"/>
                    <a:pt x="171" y="735"/>
                    <a:pt x="171" y="735"/>
                  </a:cubicBezTo>
                  <a:cubicBezTo>
                    <a:pt x="171" y="736"/>
                    <a:pt x="171" y="736"/>
                    <a:pt x="171" y="736"/>
                  </a:cubicBezTo>
                  <a:cubicBezTo>
                    <a:pt x="171" y="736"/>
                    <a:pt x="174" y="748"/>
                    <a:pt x="170" y="764"/>
                  </a:cubicBezTo>
                  <a:cubicBezTo>
                    <a:pt x="166" y="781"/>
                    <a:pt x="176" y="813"/>
                    <a:pt x="179" y="823"/>
                  </a:cubicBezTo>
                  <a:cubicBezTo>
                    <a:pt x="182" y="834"/>
                    <a:pt x="189" y="881"/>
                    <a:pt x="197" y="887"/>
                  </a:cubicBezTo>
                  <a:cubicBezTo>
                    <a:pt x="200" y="889"/>
                    <a:pt x="202" y="893"/>
                    <a:pt x="203" y="897"/>
                  </a:cubicBezTo>
                  <a:cubicBezTo>
                    <a:pt x="589" y="897"/>
                    <a:pt x="589" y="897"/>
                    <a:pt x="589" y="897"/>
                  </a:cubicBezTo>
                  <a:cubicBezTo>
                    <a:pt x="580" y="887"/>
                    <a:pt x="572" y="878"/>
                    <a:pt x="565" y="871"/>
                  </a:cubicBezTo>
                  <a:cubicBezTo>
                    <a:pt x="539" y="845"/>
                    <a:pt x="538" y="838"/>
                    <a:pt x="522" y="818"/>
                  </a:cubicBezTo>
                  <a:cubicBezTo>
                    <a:pt x="506" y="797"/>
                    <a:pt x="504" y="766"/>
                    <a:pt x="503" y="738"/>
                  </a:cubicBezTo>
                  <a:cubicBezTo>
                    <a:pt x="502" y="711"/>
                    <a:pt x="518" y="680"/>
                    <a:pt x="524" y="670"/>
                  </a:cubicBezTo>
                  <a:cubicBezTo>
                    <a:pt x="530" y="659"/>
                    <a:pt x="535" y="658"/>
                    <a:pt x="547" y="646"/>
                  </a:cubicBezTo>
                  <a:cubicBezTo>
                    <a:pt x="559" y="634"/>
                    <a:pt x="567" y="632"/>
                    <a:pt x="585" y="615"/>
                  </a:cubicBezTo>
                  <a:cubicBezTo>
                    <a:pt x="604" y="599"/>
                    <a:pt x="613" y="577"/>
                    <a:pt x="621" y="564"/>
                  </a:cubicBezTo>
                  <a:cubicBezTo>
                    <a:pt x="629" y="550"/>
                    <a:pt x="640" y="537"/>
                    <a:pt x="640" y="537"/>
                  </a:cubicBezTo>
                  <a:cubicBezTo>
                    <a:pt x="635" y="545"/>
                    <a:pt x="643" y="577"/>
                    <a:pt x="640" y="559"/>
                  </a:cubicBezTo>
                  <a:cubicBezTo>
                    <a:pt x="640" y="559"/>
                    <a:pt x="640" y="558"/>
                    <a:pt x="640" y="558"/>
                  </a:cubicBezTo>
                  <a:cubicBezTo>
                    <a:pt x="640" y="539"/>
                    <a:pt x="674" y="496"/>
                    <a:pt x="674" y="496"/>
                  </a:cubicBezTo>
                  <a:cubicBezTo>
                    <a:pt x="673" y="500"/>
                    <a:pt x="686" y="508"/>
                    <a:pt x="686" y="508"/>
                  </a:cubicBezTo>
                  <a:cubicBezTo>
                    <a:pt x="676" y="501"/>
                    <a:pt x="683" y="478"/>
                    <a:pt x="683" y="478"/>
                  </a:cubicBezTo>
                  <a:cubicBezTo>
                    <a:pt x="692" y="470"/>
                    <a:pt x="695" y="493"/>
                    <a:pt x="695" y="493"/>
                  </a:cubicBezTo>
                  <a:cubicBezTo>
                    <a:pt x="712" y="482"/>
                    <a:pt x="701" y="457"/>
                    <a:pt x="701" y="457"/>
                  </a:cubicBezTo>
                  <a:cubicBezTo>
                    <a:pt x="753" y="468"/>
                    <a:pt x="764" y="446"/>
                    <a:pt x="764" y="446"/>
                  </a:cubicBezTo>
                  <a:cubicBezTo>
                    <a:pt x="755" y="456"/>
                    <a:pt x="736" y="450"/>
                    <a:pt x="736" y="450"/>
                  </a:cubicBezTo>
                  <a:cubicBezTo>
                    <a:pt x="749" y="444"/>
                    <a:pt x="751" y="442"/>
                    <a:pt x="751" y="442"/>
                  </a:cubicBezTo>
                  <a:cubicBezTo>
                    <a:pt x="670" y="475"/>
                    <a:pt x="689" y="396"/>
                    <a:pt x="689" y="396"/>
                  </a:cubicBezTo>
                  <a:cubicBezTo>
                    <a:pt x="711" y="374"/>
                    <a:pt x="700" y="349"/>
                    <a:pt x="700" y="349"/>
                  </a:cubicBezTo>
                  <a:cubicBezTo>
                    <a:pt x="715" y="365"/>
                    <a:pt x="701" y="394"/>
                    <a:pt x="701" y="394"/>
                  </a:cubicBezTo>
                  <a:cubicBezTo>
                    <a:pt x="718" y="373"/>
                    <a:pt x="705" y="338"/>
                    <a:pt x="702" y="332"/>
                  </a:cubicBezTo>
                  <a:cubicBezTo>
                    <a:pt x="700" y="326"/>
                    <a:pt x="700" y="318"/>
                    <a:pt x="700" y="318"/>
                  </a:cubicBezTo>
                  <a:cubicBezTo>
                    <a:pt x="714" y="329"/>
                    <a:pt x="715" y="345"/>
                    <a:pt x="715" y="345"/>
                  </a:cubicBezTo>
                  <a:cubicBezTo>
                    <a:pt x="719" y="334"/>
                    <a:pt x="698" y="303"/>
                    <a:pt x="698" y="303"/>
                  </a:cubicBezTo>
                  <a:cubicBezTo>
                    <a:pt x="702" y="294"/>
                    <a:pt x="694" y="268"/>
                    <a:pt x="694" y="268"/>
                  </a:cubicBezTo>
                  <a:cubicBezTo>
                    <a:pt x="702" y="263"/>
                    <a:pt x="715" y="275"/>
                    <a:pt x="715" y="275"/>
                  </a:cubicBezTo>
                  <a:cubicBezTo>
                    <a:pt x="712" y="265"/>
                    <a:pt x="694" y="264"/>
                    <a:pt x="694" y="264"/>
                  </a:cubicBezTo>
                  <a:cubicBezTo>
                    <a:pt x="694" y="259"/>
                    <a:pt x="678" y="249"/>
                    <a:pt x="678" y="249"/>
                  </a:cubicBezTo>
                  <a:cubicBezTo>
                    <a:pt x="671" y="224"/>
                    <a:pt x="639" y="208"/>
                    <a:pt x="639" y="208"/>
                  </a:cubicBezTo>
                  <a:cubicBezTo>
                    <a:pt x="645" y="207"/>
                    <a:pt x="651" y="207"/>
                    <a:pt x="655" y="208"/>
                  </a:cubicBezTo>
                  <a:cubicBezTo>
                    <a:pt x="655" y="213"/>
                    <a:pt x="654" y="216"/>
                    <a:pt x="654" y="216"/>
                  </a:cubicBezTo>
                  <a:cubicBezTo>
                    <a:pt x="655" y="213"/>
                    <a:pt x="656" y="211"/>
                    <a:pt x="656" y="208"/>
                  </a:cubicBezTo>
                  <a:cubicBezTo>
                    <a:pt x="687" y="215"/>
                    <a:pt x="692" y="255"/>
                    <a:pt x="692" y="255"/>
                  </a:cubicBezTo>
                  <a:cubicBezTo>
                    <a:pt x="689" y="221"/>
                    <a:pt x="672" y="209"/>
                    <a:pt x="657" y="205"/>
                  </a:cubicBezTo>
                  <a:cubicBezTo>
                    <a:pt x="660" y="193"/>
                    <a:pt x="657" y="184"/>
                    <a:pt x="651" y="178"/>
                  </a:cubicBezTo>
                  <a:cubicBezTo>
                    <a:pt x="662" y="168"/>
                    <a:pt x="658" y="154"/>
                    <a:pt x="658" y="154"/>
                  </a:cubicBezTo>
                  <a:cubicBezTo>
                    <a:pt x="656" y="164"/>
                    <a:pt x="652" y="169"/>
                    <a:pt x="646" y="173"/>
                  </a:cubicBezTo>
                  <a:cubicBezTo>
                    <a:pt x="626" y="156"/>
                    <a:pt x="588" y="154"/>
                    <a:pt x="588" y="154"/>
                  </a:cubicBezTo>
                  <a:cubicBezTo>
                    <a:pt x="622" y="139"/>
                    <a:pt x="620" y="109"/>
                    <a:pt x="620" y="109"/>
                  </a:cubicBezTo>
                  <a:cubicBezTo>
                    <a:pt x="613" y="149"/>
                    <a:pt x="576" y="150"/>
                    <a:pt x="566" y="145"/>
                  </a:cubicBezTo>
                  <a:cubicBezTo>
                    <a:pt x="556" y="140"/>
                    <a:pt x="531" y="143"/>
                    <a:pt x="516" y="139"/>
                  </a:cubicBezTo>
                  <a:cubicBezTo>
                    <a:pt x="501" y="136"/>
                    <a:pt x="482" y="114"/>
                    <a:pt x="482" y="114"/>
                  </a:cubicBezTo>
                  <a:cubicBezTo>
                    <a:pt x="483" y="50"/>
                    <a:pt x="408" y="62"/>
                    <a:pt x="408" y="62"/>
                  </a:cubicBezTo>
                  <a:cubicBezTo>
                    <a:pt x="398" y="36"/>
                    <a:pt x="368" y="45"/>
                    <a:pt x="368" y="45"/>
                  </a:cubicBezTo>
                  <a:cubicBezTo>
                    <a:pt x="439" y="56"/>
                    <a:pt x="381" y="92"/>
                    <a:pt x="381" y="92"/>
                  </a:cubicBezTo>
                  <a:cubicBezTo>
                    <a:pt x="381" y="92"/>
                    <a:pt x="387" y="95"/>
                    <a:pt x="379" y="92"/>
                  </a:cubicBezTo>
                  <a:cubicBezTo>
                    <a:pt x="371" y="88"/>
                    <a:pt x="383" y="73"/>
                    <a:pt x="383" y="73"/>
                  </a:cubicBezTo>
                  <a:cubicBezTo>
                    <a:pt x="368" y="84"/>
                    <a:pt x="379" y="97"/>
                    <a:pt x="379" y="97"/>
                  </a:cubicBezTo>
                  <a:cubicBezTo>
                    <a:pt x="388" y="105"/>
                    <a:pt x="377" y="99"/>
                    <a:pt x="367" y="96"/>
                  </a:cubicBezTo>
                  <a:cubicBezTo>
                    <a:pt x="358" y="93"/>
                    <a:pt x="348" y="90"/>
                    <a:pt x="348" y="90"/>
                  </a:cubicBezTo>
                  <a:cubicBezTo>
                    <a:pt x="334" y="81"/>
                    <a:pt x="348" y="68"/>
                    <a:pt x="348" y="68"/>
                  </a:cubicBezTo>
                  <a:cubicBezTo>
                    <a:pt x="359" y="59"/>
                    <a:pt x="366" y="87"/>
                    <a:pt x="366" y="87"/>
                  </a:cubicBezTo>
                  <a:cubicBezTo>
                    <a:pt x="360" y="36"/>
                    <a:pt x="290" y="59"/>
                    <a:pt x="290" y="59"/>
                  </a:cubicBezTo>
                  <a:cubicBezTo>
                    <a:pt x="326" y="20"/>
                    <a:pt x="354" y="36"/>
                    <a:pt x="354" y="36"/>
                  </a:cubicBezTo>
                  <a:cubicBezTo>
                    <a:pt x="328" y="16"/>
                    <a:pt x="281" y="59"/>
                    <a:pt x="281" y="59"/>
                  </a:cubicBezTo>
                  <a:cubicBezTo>
                    <a:pt x="285" y="47"/>
                    <a:pt x="308" y="35"/>
                    <a:pt x="308" y="35"/>
                  </a:cubicBezTo>
                  <a:cubicBezTo>
                    <a:pt x="301" y="34"/>
                    <a:pt x="291" y="41"/>
                    <a:pt x="291" y="41"/>
                  </a:cubicBezTo>
                  <a:cubicBezTo>
                    <a:pt x="307" y="18"/>
                    <a:pt x="317" y="32"/>
                    <a:pt x="317" y="32"/>
                  </a:cubicBezTo>
                  <a:cubicBezTo>
                    <a:pt x="307" y="0"/>
                    <a:pt x="269" y="62"/>
                    <a:pt x="269" y="62"/>
                  </a:cubicBezTo>
                  <a:cubicBezTo>
                    <a:pt x="253" y="51"/>
                    <a:pt x="240" y="69"/>
                    <a:pt x="240" y="69"/>
                  </a:cubicBezTo>
                  <a:cubicBezTo>
                    <a:pt x="218" y="50"/>
                    <a:pt x="201" y="86"/>
                    <a:pt x="201" y="86"/>
                  </a:cubicBezTo>
                  <a:cubicBezTo>
                    <a:pt x="196" y="87"/>
                    <a:pt x="191" y="93"/>
                    <a:pt x="191" y="93"/>
                  </a:cubicBezTo>
                  <a:cubicBezTo>
                    <a:pt x="180" y="85"/>
                    <a:pt x="161" y="93"/>
                    <a:pt x="161" y="93"/>
                  </a:cubicBezTo>
                  <a:cubicBezTo>
                    <a:pt x="164" y="68"/>
                    <a:pt x="185" y="65"/>
                    <a:pt x="192" y="65"/>
                  </a:cubicBezTo>
                  <a:cubicBezTo>
                    <a:pt x="158" y="65"/>
                    <a:pt x="156" y="96"/>
                    <a:pt x="156" y="96"/>
                  </a:cubicBezTo>
                  <a:cubicBezTo>
                    <a:pt x="141" y="85"/>
                    <a:pt x="99" y="105"/>
                    <a:pt x="99" y="105"/>
                  </a:cubicBezTo>
                  <a:cubicBezTo>
                    <a:pt x="105" y="71"/>
                    <a:pt x="133" y="81"/>
                    <a:pt x="133" y="81"/>
                  </a:cubicBezTo>
                  <a:cubicBezTo>
                    <a:pt x="101" y="65"/>
                    <a:pt x="91" y="115"/>
                    <a:pt x="91" y="115"/>
                  </a:cubicBezTo>
                  <a:cubicBezTo>
                    <a:pt x="71" y="123"/>
                    <a:pt x="73" y="164"/>
                    <a:pt x="73" y="164"/>
                  </a:cubicBezTo>
                  <a:cubicBezTo>
                    <a:pt x="63" y="160"/>
                    <a:pt x="65" y="147"/>
                    <a:pt x="65" y="147"/>
                  </a:cubicBezTo>
                  <a:cubicBezTo>
                    <a:pt x="60" y="158"/>
                    <a:pt x="71" y="166"/>
                    <a:pt x="71" y="166"/>
                  </a:cubicBezTo>
                  <a:cubicBezTo>
                    <a:pt x="68" y="174"/>
                    <a:pt x="74" y="185"/>
                    <a:pt x="74" y="185"/>
                  </a:cubicBezTo>
                  <a:cubicBezTo>
                    <a:pt x="64" y="187"/>
                    <a:pt x="54" y="180"/>
                    <a:pt x="54" y="180"/>
                  </a:cubicBezTo>
                  <a:cubicBezTo>
                    <a:pt x="61" y="191"/>
                    <a:pt x="91" y="188"/>
                    <a:pt x="91" y="188"/>
                  </a:cubicBezTo>
                  <a:cubicBezTo>
                    <a:pt x="91" y="188"/>
                    <a:pt x="102" y="171"/>
                    <a:pt x="91" y="189"/>
                  </a:cubicBezTo>
                  <a:cubicBezTo>
                    <a:pt x="81" y="207"/>
                    <a:pt x="129" y="230"/>
                    <a:pt x="129" y="230"/>
                  </a:cubicBezTo>
                  <a:cubicBezTo>
                    <a:pt x="115" y="237"/>
                    <a:pt x="131" y="251"/>
                    <a:pt x="131" y="251"/>
                  </a:cubicBezTo>
                  <a:cubicBezTo>
                    <a:pt x="118" y="231"/>
                    <a:pt x="146" y="232"/>
                    <a:pt x="146" y="232"/>
                  </a:cubicBezTo>
                  <a:cubicBezTo>
                    <a:pt x="144" y="235"/>
                    <a:pt x="129" y="277"/>
                    <a:pt x="125" y="285"/>
                  </a:cubicBezTo>
                  <a:cubicBezTo>
                    <a:pt x="122" y="293"/>
                    <a:pt x="119" y="297"/>
                    <a:pt x="109" y="310"/>
                  </a:cubicBezTo>
                  <a:cubicBezTo>
                    <a:pt x="99" y="324"/>
                    <a:pt x="93" y="339"/>
                    <a:pt x="93" y="339"/>
                  </a:cubicBezTo>
                  <a:cubicBezTo>
                    <a:pt x="81" y="351"/>
                    <a:pt x="98" y="365"/>
                    <a:pt x="98" y="365"/>
                  </a:cubicBezTo>
                  <a:cubicBezTo>
                    <a:pt x="103" y="370"/>
                    <a:pt x="98" y="382"/>
                    <a:pt x="81" y="389"/>
                  </a:cubicBezTo>
                  <a:cubicBezTo>
                    <a:pt x="65" y="396"/>
                    <a:pt x="57" y="408"/>
                    <a:pt x="51" y="414"/>
                  </a:cubicBezTo>
                  <a:cubicBezTo>
                    <a:pt x="45" y="419"/>
                    <a:pt x="35" y="428"/>
                    <a:pt x="17" y="446"/>
                  </a:cubicBezTo>
                  <a:cubicBezTo>
                    <a:pt x="0" y="463"/>
                    <a:pt x="6" y="475"/>
                    <a:pt x="6" y="475"/>
                  </a:cubicBezTo>
                  <a:cubicBezTo>
                    <a:pt x="9" y="496"/>
                    <a:pt x="35" y="506"/>
                    <a:pt x="35" y="506"/>
                  </a:cubicBezTo>
                  <a:close/>
                  <a:moveTo>
                    <a:pt x="656" y="204"/>
                  </a:moveTo>
                  <a:cubicBezTo>
                    <a:pt x="645" y="202"/>
                    <a:pt x="637" y="203"/>
                    <a:pt x="637" y="203"/>
                  </a:cubicBezTo>
                  <a:cubicBezTo>
                    <a:pt x="638" y="198"/>
                    <a:pt x="628" y="193"/>
                    <a:pt x="628" y="193"/>
                  </a:cubicBezTo>
                  <a:cubicBezTo>
                    <a:pt x="629" y="190"/>
                    <a:pt x="629" y="187"/>
                    <a:pt x="629" y="187"/>
                  </a:cubicBezTo>
                  <a:cubicBezTo>
                    <a:pt x="637" y="185"/>
                    <a:pt x="643" y="183"/>
                    <a:pt x="648" y="180"/>
                  </a:cubicBezTo>
                  <a:cubicBezTo>
                    <a:pt x="655" y="188"/>
                    <a:pt x="657" y="197"/>
                    <a:pt x="656" y="204"/>
                  </a:cubicBezTo>
                  <a:close/>
                  <a:moveTo>
                    <a:pt x="642" y="175"/>
                  </a:moveTo>
                  <a:cubicBezTo>
                    <a:pt x="630" y="181"/>
                    <a:pt x="616" y="178"/>
                    <a:pt x="616" y="178"/>
                  </a:cubicBezTo>
                  <a:cubicBezTo>
                    <a:pt x="618" y="173"/>
                    <a:pt x="605" y="168"/>
                    <a:pt x="605" y="168"/>
                  </a:cubicBezTo>
                  <a:cubicBezTo>
                    <a:pt x="623" y="168"/>
                    <a:pt x="634" y="171"/>
                    <a:pt x="642" y="175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3" name="Freeform 6"/>
            <p:cNvSpPr/>
            <p:nvPr/>
          </p:nvSpPr>
          <p:spPr bwMode="auto">
            <a:xfrm>
              <a:off x="7338931" y="3602082"/>
              <a:ext cx="872688" cy="896952"/>
            </a:xfrm>
            <a:custGeom>
              <a:avLst/>
              <a:gdLst>
                <a:gd name="T0" fmla="*/ 419 w 441"/>
                <a:gd name="T1" fmla="*/ 163 h 453"/>
                <a:gd name="T2" fmla="*/ 166 w 441"/>
                <a:gd name="T3" fmla="*/ 34 h 453"/>
                <a:gd name="T4" fmla="*/ 33 w 441"/>
                <a:gd name="T5" fmla="*/ 285 h 453"/>
                <a:gd name="T6" fmla="*/ 286 w 441"/>
                <a:gd name="T7" fmla="*/ 415 h 453"/>
                <a:gd name="T8" fmla="*/ 299 w 441"/>
                <a:gd name="T9" fmla="*/ 410 h 453"/>
                <a:gd name="T10" fmla="*/ 391 w 441"/>
                <a:gd name="T11" fmla="*/ 453 h 453"/>
                <a:gd name="T12" fmla="*/ 373 w 441"/>
                <a:gd name="T13" fmla="*/ 361 h 453"/>
                <a:gd name="T14" fmla="*/ 419 w 441"/>
                <a:gd name="T15" fmla="*/ 163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1" h="453">
                  <a:moveTo>
                    <a:pt x="419" y="163"/>
                  </a:moveTo>
                  <a:cubicBezTo>
                    <a:pt x="386" y="58"/>
                    <a:pt x="272" y="0"/>
                    <a:pt x="166" y="34"/>
                  </a:cubicBezTo>
                  <a:cubicBezTo>
                    <a:pt x="59" y="67"/>
                    <a:pt x="0" y="180"/>
                    <a:pt x="33" y="285"/>
                  </a:cubicBezTo>
                  <a:cubicBezTo>
                    <a:pt x="66" y="390"/>
                    <a:pt x="180" y="448"/>
                    <a:pt x="286" y="415"/>
                  </a:cubicBezTo>
                  <a:cubicBezTo>
                    <a:pt x="290" y="413"/>
                    <a:pt x="295" y="412"/>
                    <a:pt x="299" y="410"/>
                  </a:cubicBezTo>
                  <a:cubicBezTo>
                    <a:pt x="391" y="453"/>
                    <a:pt x="391" y="453"/>
                    <a:pt x="391" y="453"/>
                  </a:cubicBezTo>
                  <a:cubicBezTo>
                    <a:pt x="373" y="361"/>
                    <a:pt x="373" y="361"/>
                    <a:pt x="373" y="361"/>
                  </a:cubicBezTo>
                  <a:cubicBezTo>
                    <a:pt x="421" y="310"/>
                    <a:pt x="441" y="235"/>
                    <a:pt x="419" y="1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5" name="Freeform 22"/>
            <p:cNvSpPr>
              <a:spLocks noEditPoints="1"/>
            </p:cNvSpPr>
            <p:nvPr/>
          </p:nvSpPr>
          <p:spPr bwMode="auto">
            <a:xfrm>
              <a:off x="7479498" y="3884890"/>
              <a:ext cx="423375" cy="424212"/>
            </a:xfrm>
            <a:custGeom>
              <a:avLst/>
              <a:gdLst>
                <a:gd name="T0" fmla="*/ 206 w 214"/>
                <a:gd name="T1" fmla="*/ 84 h 214"/>
                <a:gd name="T2" fmla="*/ 194 w 214"/>
                <a:gd name="T3" fmla="*/ 84 h 214"/>
                <a:gd name="T4" fmla="*/ 185 w 214"/>
                <a:gd name="T5" fmla="*/ 60 h 214"/>
                <a:gd name="T6" fmla="*/ 193 w 214"/>
                <a:gd name="T7" fmla="*/ 52 h 214"/>
                <a:gd name="T8" fmla="*/ 193 w 214"/>
                <a:gd name="T9" fmla="*/ 41 h 214"/>
                <a:gd name="T10" fmla="*/ 170 w 214"/>
                <a:gd name="T11" fmla="*/ 19 h 214"/>
                <a:gd name="T12" fmla="*/ 159 w 214"/>
                <a:gd name="T13" fmla="*/ 19 h 214"/>
                <a:gd name="T14" fmla="*/ 152 w 214"/>
                <a:gd name="T15" fmla="*/ 26 h 214"/>
                <a:gd name="T16" fmla="*/ 130 w 214"/>
                <a:gd name="T17" fmla="*/ 16 h 214"/>
                <a:gd name="T18" fmla="*/ 130 w 214"/>
                <a:gd name="T19" fmla="*/ 8 h 214"/>
                <a:gd name="T20" fmla="*/ 123 w 214"/>
                <a:gd name="T21" fmla="*/ 0 h 214"/>
                <a:gd name="T22" fmla="*/ 91 w 214"/>
                <a:gd name="T23" fmla="*/ 0 h 214"/>
                <a:gd name="T24" fmla="*/ 84 w 214"/>
                <a:gd name="T25" fmla="*/ 8 h 214"/>
                <a:gd name="T26" fmla="*/ 84 w 214"/>
                <a:gd name="T27" fmla="*/ 14 h 214"/>
                <a:gd name="T28" fmla="*/ 56 w 214"/>
                <a:gd name="T29" fmla="*/ 25 h 214"/>
                <a:gd name="T30" fmla="*/ 52 w 214"/>
                <a:gd name="T31" fmla="*/ 21 h 214"/>
                <a:gd name="T32" fmla="*/ 41 w 214"/>
                <a:gd name="T33" fmla="*/ 22 h 214"/>
                <a:gd name="T34" fmla="*/ 19 w 214"/>
                <a:gd name="T35" fmla="*/ 44 h 214"/>
                <a:gd name="T36" fmla="*/ 19 w 214"/>
                <a:gd name="T37" fmla="*/ 55 h 214"/>
                <a:gd name="T38" fmla="*/ 23 w 214"/>
                <a:gd name="T39" fmla="*/ 58 h 214"/>
                <a:gd name="T40" fmla="*/ 13 w 214"/>
                <a:gd name="T41" fmla="*/ 84 h 214"/>
                <a:gd name="T42" fmla="*/ 8 w 214"/>
                <a:gd name="T43" fmla="*/ 84 h 214"/>
                <a:gd name="T44" fmla="*/ 0 w 214"/>
                <a:gd name="T45" fmla="*/ 91 h 214"/>
                <a:gd name="T46" fmla="*/ 0 w 214"/>
                <a:gd name="T47" fmla="*/ 123 h 214"/>
                <a:gd name="T48" fmla="*/ 8 w 214"/>
                <a:gd name="T49" fmla="*/ 131 h 214"/>
                <a:gd name="T50" fmla="*/ 13 w 214"/>
                <a:gd name="T51" fmla="*/ 131 h 214"/>
                <a:gd name="T52" fmla="*/ 26 w 214"/>
                <a:gd name="T53" fmla="*/ 157 h 214"/>
                <a:gd name="T54" fmla="*/ 21 w 214"/>
                <a:gd name="T55" fmla="*/ 162 h 214"/>
                <a:gd name="T56" fmla="*/ 21 w 214"/>
                <a:gd name="T57" fmla="*/ 173 h 214"/>
                <a:gd name="T58" fmla="*/ 44 w 214"/>
                <a:gd name="T59" fmla="*/ 195 h 214"/>
                <a:gd name="T60" fmla="*/ 55 w 214"/>
                <a:gd name="T61" fmla="*/ 195 h 214"/>
                <a:gd name="T62" fmla="*/ 61 w 214"/>
                <a:gd name="T63" fmla="*/ 189 h 214"/>
                <a:gd name="T64" fmla="*/ 84 w 214"/>
                <a:gd name="T65" fmla="*/ 197 h 214"/>
                <a:gd name="T66" fmla="*/ 84 w 214"/>
                <a:gd name="T67" fmla="*/ 206 h 214"/>
                <a:gd name="T68" fmla="*/ 91 w 214"/>
                <a:gd name="T69" fmla="*/ 214 h 214"/>
                <a:gd name="T70" fmla="*/ 123 w 214"/>
                <a:gd name="T71" fmla="*/ 214 h 214"/>
                <a:gd name="T72" fmla="*/ 130 w 214"/>
                <a:gd name="T73" fmla="*/ 206 h 214"/>
                <a:gd name="T74" fmla="*/ 130 w 214"/>
                <a:gd name="T75" fmla="*/ 195 h 214"/>
                <a:gd name="T76" fmla="*/ 153 w 214"/>
                <a:gd name="T77" fmla="*/ 184 h 214"/>
                <a:gd name="T78" fmla="*/ 162 w 214"/>
                <a:gd name="T79" fmla="*/ 193 h 214"/>
                <a:gd name="T80" fmla="*/ 173 w 214"/>
                <a:gd name="T81" fmla="*/ 193 h 214"/>
                <a:gd name="T82" fmla="*/ 195 w 214"/>
                <a:gd name="T83" fmla="*/ 170 h 214"/>
                <a:gd name="T84" fmla="*/ 195 w 214"/>
                <a:gd name="T85" fmla="*/ 159 h 214"/>
                <a:gd name="T86" fmla="*/ 185 w 214"/>
                <a:gd name="T87" fmla="*/ 150 h 214"/>
                <a:gd name="T88" fmla="*/ 193 w 214"/>
                <a:gd name="T89" fmla="*/ 131 h 214"/>
                <a:gd name="T90" fmla="*/ 206 w 214"/>
                <a:gd name="T91" fmla="*/ 131 h 214"/>
                <a:gd name="T92" fmla="*/ 214 w 214"/>
                <a:gd name="T93" fmla="*/ 123 h 214"/>
                <a:gd name="T94" fmla="*/ 214 w 214"/>
                <a:gd name="T95" fmla="*/ 91 h 214"/>
                <a:gd name="T96" fmla="*/ 206 w 214"/>
                <a:gd name="T97" fmla="*/ 84 h 214"/>
                <a:gd name="T98" fmla="*/ 103 w 214"/>
                <a:gd name="T99" fmla="*/ 156 h 214"/>
                <a:gd name="T100" fmla="*/ 53 w 214"/>
                <a:gd name="T101" fmla="*/ 106 h 214"/>
                <a:gd name="T102" fmla="*/ 103 w 214"/>
                <a:gd name="T103" fmla="*/ 55 h 214"/>
                <a:gd name="T104" fmla="*/ 153 w 214"/>
                <a:gd name="T105" fmla="*/ 106 h 214"/>
                <a:gd name="T106" fmla="*/ 103 w 214"/>
                <a:gd name="T107" fmla="*/ 156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4" h="214">
                  <a:moveTo>
                    <a:pt x="206" y="84"/>
                  </a:moveTo>
                  <a:cubicBezTo>
                    <a:pt x="194" y="84"/>
                    <a:pt x="194" y="84"/>
                    <a:pt x="194" y="84"/>
                  </a:cubicBezTo>
                  <a:cubicBezTo>
                    <a:pt x="192" y="75"/>
                    <a:pt x="189" y="68"/>
                    <a:pt x="185" y="60"/>
                  </a:cubicBezTo>
                  <a:cubicBezTo>
                    <a:pt x="193" y="52"/>
                    <a:pt x="193" y="52"/>
                    <a:pt x="193" y="52"/>
                  </a:cubicBezTo>
                  <a:cubicBezTo>
                    <a:pt x="196" y="49"/>
                    <a:pt x="196" y="44"/>
                    <a:pt x="193" y="41"/>
                  </a:cubicBezTo>
                  <a:cubicBezTo>
                    <a:pt x="170" y="19"/>
                    <a:pt x="170" y="19"/>
                    <a:pt x="170" y="19"/>
                  </a:cubicBezTo>
                  <a:cubicBezTo>
                    <a:pt x="167" y="16"/>
                    <a:pt x="162" y="16"/>
                    <a:pt x="159" y="19"/>
                  </a:cubicBezTo>
                  <a:cubicBezTo>
                    <a:pt x="152" y="26"/>
                    <a:pt x="152" y="26"/>
                    <a:pt x="152" y="26"/>
                  </a:cubicBezTo>
                  <a:cubicBezTo>
                    <a:pt x="146" y="22"/>
                    <a:pt x="138" y="19"/>
                    <a:pt x="130" y="16"/>
                  </a:cubicBezTo>
                  <a:cubicBezTo>
                    <a:pt x="130" y="8"/>
                    <a:pt x="130" y="8"/>
                    <a:pt x="130" y="8"/>
                  </a:cubicBezTo>
                  <a:cubicBezTo>
                    <a:pt x="130" y="4"/>
                    <a:pt x="127" y="0"/>
                    <a:pt x="123" y="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7" y="0"/>
                    <a:pt x="84" y="4"/>
                    <a:pt x="84" y="8"/>
                  </a:cubicBezTo>
                  <a:cubicBezTo>
                    <a:pt x="84" y="14"/>
                    <a:pt x="84" y="14"/>
                    <a:pt x="84" y="14"/>
                  </a:cubicBezTo>
                  <a:cubicBezTo>
                    <a:pt x="74" y="17"/>
                    <a:pt x="64" y="20"/>
                    <a:pt x="56" y="25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49" y="18"/>
                    <a:pt x="44" y="19"/>
                    <a:pt x="41" y="22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6" y="47"/>
                    <a:pt x="16" y="52"/>
                    <a:pt x="19" y="55"/>
                  </a:cubicBezTo>
                  <a:cubicBezTo>
                    <a:pt x="23" y="58"/>
                    <a:pt x="23" y="58"/>
                    <a:pt x="23" y="58"/>
                  </a:cubicBezTo>
                  <a:cubicBezTo>
                    <a:pt x="18" y="66"/>
                    <a:pt x="15" y="75"/>
                    <a:pt x="13" y="84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4" y="84"/>
                    <a:pt x="0" y="87"/>
                    <a:pt x="0" y="91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127"/>
                    <a:pt x="4" y="131"/>
                    <a:pt x="8" y="131"/>
                  </a:cubicBezTo>
                  <a:cubicBezTo>
                    <a:pt x="13" y="131"/>
                    <a:pt x="13" y="131"/>
                    <a:pt x="13" y="131"/>
                  </a:cubicBezTo>
                  <a:cubicBezTo>
                    <a:pt x="16" y="140"/>
                    <a:pt x="20" y="149"/>
                    <a:pt x="26" y="157"/>
                  </a:cubicBezTo>
                  <a:cubicBezTo>
                    <a:pt x="21" y="162"/>
                    <a:pt x="21" y="162"/>
                    <a:pt x="21" y="162"/>
                  </a:cubicBezTo>
                  <a:cubicBezTo>
                    <a:pt x="18" y="165"/>
                    <a:pt x="18" y="170"/>
                    <a:pt x="21" y="173"/>
                  </a:cubicBezTo>
                  <a:cubicBezTo>
                    <a:pt x="44" y="195"/>
                    <a:pt x="44" y="195"/>
                    <a:pt x="44" y="195"/>
                  </a:cubicBezTo>
                  <a:cubicBezTo>
                    <a:pt x="47" y="198"/>
                    <a:pt x="52" y="198"/>
                    <a:pt x="55" y="195"/>
                  </a:cubicBezTo>
                  <a:cubicBezTo>
                    <a:pt x="61" y="189"/>
                    <a:pt x="61" y="189"/>
                    <a:pt x="61" y="189"/>
                  </a:cubicBezTo>
                  <a:cubicBezTo>
                    <a:pt x="68" y="192"/>
                    <a:pt x="76" y="195"/>
                    <a:pt x="84" y="197"/>
                  </a:cubicBezTo>
                  <a:cubicBezTo>
                    <a:pt x="84" y="206"/>
                    <a:pt x="84" y="206"/>
                    <a:pt x="84" y="206"/>
                  </a:cubicBezTo>
                  <a:cubicBezTo>
                    <a:pt x="84" y="211"/>
                    <a:pt x="87" y="214"/>
                    <a:pt x="91" y="214"/>
                  </a:cubicBezTo>
                  <a:cubicBezTo>
                    <a:pt x="123" y="214"/>
                    <a:pt x="123" y="214"/>
                    <a:pt x="123" y="214"/>
                  </a:cubicBezTo>
                  <a:cubicBezTo>
                    <a:pt x="127" y="214"/>
                    <a:pt x="130" y="211"/>
                    <a:pt x="130" y="206"/>
                  </a:cubicBezTo>
                  <a:cubicBezTo>
                    <a:pt x="130" y="195"/>
                    <a:pt x="130" y="195"/>
                    <a:pt x="130" y="195"/>
                  </a:cubicBezTo>
                  <a:cubicBezTo>
                    <a:pt x="139" y="192"/>
                    <a:pt x="146" y="189"/>
                    <a:pt x="153" y="184"/>
                  </a:cubicBezTo>
                  <a:cubicBezTo>
                    <a:pt x="162" y="193"/>
                    <a:pt x="162" y="193"/>
                    <a:pt x="162" y="193"/>
                  </a:cubicBezTo>
                  <a:cubicBezTo>
                    <a:pt x="165" y="196"/>
                    <a:pt x="170" y="196"/>
                    <a:pt x="173" y="193"/>
                  </a:cubicBezTo>
                  <a:cubicBezTo>
                    <a:pt x="195" y="170"/>
                    <a:pt x="195" y="170"/>
                    <a:pt x="195" y="170"/>
                  </a:cubicBezTo>
                  <a:cubicBezTo>
                    <a:pt x="198" y="167"/>
                    <a:pt x="198" y="162"/>
                    <a:pt x="195" y="159"/>
                  </a:cubicBezTo>
                  <a:cubicBezTo>
                    <a:pt x="185" y="150"/>
                    <a:pt x="185" y="150"/>
                    <a:pt x="185" y="150"/>
                  </a:cubicBezTo>
                  <a:cubicBezTo>
                    <a:pt x="188" y="144"/>
                    <a:pt x="191" y="137"/>
                    <a:pt x="193" y="131"/>
                  </a:cubicBezTo>
                  <a:cubicBezTo>
                    <a:pt x="206" y="131"/>
                    <a:pt x="206" y="131"/>
                    <a:pt x="206" y="131"/>
                  </a:cubicBezTo>
                  <a:cubicBezTo>
                    <a:pt x="210" y="131"/>
                    <a:pt x="214" y="127"/>
                    <a:pt x="214" y="123"/>
                  </a:cubicBezTo>
                  <a:cubicBezTo>
                    <a:pt x="214" y="91"/>
                    <a:pt x="214" y="91"/>
                    <a:pt x="214" y="91"/>
                  </a:cubicBezTo>
                  <a:cubicBezTo>
                    <a:pt x="214" y="87"/>
                    <a:pt x="210" y="84"/>
                    <a:pt x="206" y="84"/>
                  </a:cubicBezTo>
                  <a:close/>
                  <a:moveTo>
                    <a:pt x="103" y="156"/>
                  </a:moveTo>
                  <a:cubicBezTo>
                    <a:pt x="76" y="156"/>
                    <a:pt x="53" y="133"/>
                    <a:pt x="53" y="106"/>
                  </a:cubicBezTo>
                  <a:cubicBezTo>
                    <a:pt x="53" y="78"/>
                    <a:pt x="76" y="55"/>
                    <a:pt x="103" y="55"/>
                  </a:cubicBezTo>
                  <a:cubicBezTo>
                    <a:pt x="131" y="55"/>
                    <a:pt x="153" y="78"/>
                    <a:pt x="153" y="106"/>
                  </a:cubicBezTo>
                  <a:cubicBezTo>
                    <a:pt x="153" y="133"/>
                    <a:pt x="131" y="156"/>
                    <a:pt x="103" y="1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6" name="Freeform 23"/>
            <p:cNvSpPr>
              <a:spLocks noEditPoints="1"/>
            </p:cNvSpPr>
            <p:nvPr/>
          </p:nvSpPr>
          <p:spPr bwMode="auto">
            <a:xfrm>
              <a:off x="7869405" y="3869829"/>
              <a:ext cx="225912" cy="225074"/>
            </a:xfrm>
            <a:custGeom>
              <a:avLst/>
              <a:gdLst>
                <a:gd name="T0" fmla="*/ 103 w 114"/>
                <a:gd name="T1" fmla="*/ 30 h 114"/>
                <a:gd name="T2" fmla="*/ 97 w 114"/>
                <a:gd name="T3" fmla="*/ 31 h 114"/>
                <a:gd name="T4" fmla="*/ 89 w 114"/>
                <a:gd name="T5" fmla="*/ 21 h 114"/>
                <a:gd name="T6" fmla="*/ 92 w 114"/>
                <a:gd name="T7" fmla="*/ 16 h 114"/>
                <a:gd name="T8" fmla="*/ 90 w 114"/>
                <a:gd name="T9" fmla="*/ 10 h 114"/>
                <a:gd name="T10" fmla="*/ 75 w 114"/>
                <a:gd name="T11" fmla="*/ 3 h 114"/>
                <a:gd name="T12" fmla="*/ 69 w 114"/>
                <a:gd name="T13" fmla="*/ 5 h 114"/>
                <a:gd name="T14" fmla="*/ 67 w 114"/>
                <a:gd name="T15" fmla="*/ 9 h 114"/>
                <a:gd name="T16" fmla="*/ 54 w 114"/>
                <a:gd name="T17" fmla="*/ 8 h 114"/>
                <a:gd name="T18" fmla="*/ 53 w 114"/>
                <a:gd name="T19" fmla="*/ 3 h 114"/>
                <a:gd name="T20" fmla="*/ 48 w 114"/>
                <a:gd name="T21" fmla="*/ 1 h 114"/>
                <a:gd name="T22" fmla="*/ 32 w 114"/>
                <a:gd name="T23" fmla="*/ 6 h 114"/>
                <a:gd name="T24" fmla="*/ 29 w 114"/>
                <a:gd name="T25" fmla="*/ 11 h 114"/>
                <a:gd name="T26" fmla="*/ 31 w 114"/>
                <a:gd name="T27" fmla="*/ 14 h 114"/>
                <a:gd name="T28" fmla="*/ 18 w 114"/>
                <a:gd name="T29" fmla="*/ 24 h 114"/>
                <a:gd name="T30" fmla="*/ 16 w 114"/>
                <a:gd name="T31" fmla="*/ 23 h 114"/>
                <a:gd name="T32" fmla="*/ 10 w 114"/>
                <a:gd name="T33" fmla="*/ 24 h 114"/>
                <a:gd name="T34" fmla="*/ 3 w 114"/>
                <a:gd name="T35" fmla="*/ 39 h 114"/>
                <a:gd name="T36" fmla="*/ 5 w 114"/>
                <a:gd name="T37" fmla="*/ 45 h 114"/>
                <a:gd name="T38" fmla="*/ 7 w 114"/>
                <a:gd name="T39" fmla="*/ 46 h 114"/>
                <a:gd name="T40" fmla="*/ 6 w 114"/>
                <a:gd name="T41" fmla="*/ 60 h 114"/>
                <a:gd name="T42" fmla="*/ 3 w 114"/>
                <a:gd name="T43" fmla="*/ 61 h 114"/>
                <a:gd name="T44" fmla="*/ 1 w 114"/>
                <a:gd name="T45" fmla="*/ 66 h 114"/>
                <a:gd name="T46" fmla="*/ 6 w 114"/>
                <a:gd name="T47" fmla="*/ 82 h 114"/>
                <a:gd name="T48" fmla="*/ 11 w 114"/>
                <a:gd name="T49" fmla="*/ 85 h 114"/>
                <a:gd name="T50" fmla="*/ 14 w 114"/>
                <a:gd name="T51" fmla="*/ 84 h 114"/>
                <a:gd name="T52" fmla="*/ 24 w 114"/>
                <a:gd name="T53" fmla="*/ 95 h 114"/>
                <a:gd name="T54" fmla="*/ 23 w 114"/>
                <a:gd name="T55" fmla="*/ 98 h 114"/>
                <a:gd name="T56" fmla="*/ 24 w 114"/>
                <a:gd name="T57" fmla="*/ 104 h 114"/>
                <a:gd name="T58" fmla="*/ 39 w 114"/>
                <a:gd name="T59" fmla="*/ 111 h 114"/>
                <a:gd name="T60" fmla="*/ 45 w 114"/>
                <a:gd name="T61" fmla="*/ 109 h 114"/>
                <a:gd name="T62" fmla="*/ 47 w 114"/>
                <a:gd name="T63" fmla="*/ 105 h 114"/>
                <a:gd name="T64" fmla="*/ 59 w 114"/>
                <a:gd name="T65" fmla="*/ 106 h 114"/>
                <a:gd name="T66" fmla="*/ 61 w 114"/>
                <a:gd name="T67" fmla="*/ 111 h 114"/>
                <a:gd name="T68" fmla="*/ 66 w 114"/>
                <a:gd name="T69" fmla="*/ 113 h 114"/>
                <a:gd name="T70" fmla="*/ 82 w 114"/>
                <a:gd name="T71" fmla="*/ 108 h 114"/>
                <a:gd name="T72" fmla="*/ 85 w 114"/>
                <a:gd name="T73" fmla="*/ 103 h 114"/>
                <a:gd name="T74" fmla="*/ 83 w 114"/>
                <a:gd name="T75" fmla="*/ 97 h 114"/>
                <a:gd name="T76" fmla="*/ 93 w 114"/>
                <a:gd name="T77" fmla="*/ 89 h 114"/>
                <a:gd name="T78" fmla="*/ 98 w 114"/>
                <a:gd name="T79" fmla="*/ 92 h 114"/>
                <a:gd name="T80" fmla="*/ 104 w 114"/>
                <a:gd name="T81" fmla="*/ 90 h 114"/>
                <a:gd name="T82" fmla="*/ 111 w 114"/>
                <a:gd name="T83" fmla="*/ 75 h 114"/>
                <a:gd name="T84" fmla="*/ 109 w 114"/>
                <a:gd name="T85" fmla="*/ 69 h 114"/>
                <a:gd name="T86" fmla="*/ 103 w 114"/>
                <a:gd name="T87" fmla="*/ 66 h 114"/>
                <a:gd name="T88" fmla="*/ 104 w 114"/>
                <a:gd name="T89" fmla="*/ 55 h 114"/>
                <a:gd name="T90" fmla="*/ 111 w 114"/>
                <a:gd name="T91" fmla="*/ 53 h 114"/>
                <a:gd name="T92" fmla="*/ 113 w 114"/>
                <a:gd name="T93" fmla="*/ 48 h 114"/>
                <a:gd name="T94" fmla="*/ 108 w 114"/>
                <a:gd name="T95" fmla="*/ 32 h 114"/>
                <a:gd name="T96" fmla="*/ 103 w 114"/>
                <a:gd name="T97" fmla="*/ 30 h 114"/>
                <a:gd name="T98" fmla="*/ 63 w 114"/>
                <a:gd name="T99" fmla="*/ 82 h 114"/>
                <a:gd name="T100" fmla="*/ 30 w 114"/>
                <a:gd name="T101" fmla="*/ 65 h 114"/>
                <a:gd name="T102" fmla="*/ 47 w 114"/>
                <a:gd name="T103" fmla="*/ 32 h 114"/>
                <a:gd name="T104" fmla="*/ 80 w 114"/>
                <a:gd name="T105" fmla="*/ 49 h 114"/>
                <a:gd name="T106" fmla="*/ 63 w 114"/>
                <a:gd name="T107" fmla="*/ 82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114">
                  <a:moveTo>
                    <a:pt x="103" y="30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28"/>
                    <a:pt x="92" y="24"/>
                    <a:pt x="89" y="21"/>
                  </a:cubicBezTo>
                  <a:cubicBezTo>
                    <a:pt x="92" y="16"/>
                    <a:pt x="92" y="16"/>
                    <a:pt x="92" y="16"/>
                  </a:cubicBezTo>
                  <a:cubicBezTo>
                    <a:pt x="92" y="14"/>
                    <a:pt x="92" y="11"/>
                    <a:pt x="90" y="10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3" y="2"/>
                    <a:pt x="70" y="3"/>
                    <a:pt x="69" y="5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3" y="8"/>
                    <a:pt x="59" y="8"/>
                    <a:pt x="54" y="8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1"/>
                    <a:pt x="50" y="0"/>
                    <a:pt x="48" y="1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0" y="7"/>
                    <a:pt x="29" y="9"/>
                    <a:pt x="29" y="11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26" y="17"/>
                    <a:pt x="22" y="20"/>
                    <a:pt x="18" y="24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22"/>
                    <a:pt x="11" y="22"/>
                    <a:pt x="10" y="24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2" y="41"/>
                    <a:pt x="3" y="44"/>
                    <a:pt x="5" y="45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6" y="51"/>
                    <a:pt x="5" y="55"/>
                    <a:pt x="6" y="60"/>
                  </a:cubicBezTo>
                  <a:cubicBezTo>
                    <a:pt x="3" y="61"/>
                    <a:pt x="3" y="61"/>
                    <a:pt x="3" y="61"/>
                  </a:cubicBezTo>
                  <a:cubicBezTo>
                    <a:pt x="1" y="62"/>
                    <a:pt x="0" y="64"/>
                    <a:pt x="1" y="66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7" y="84"/>
                    <a:pt x="9" y="85"/>
                    <a:pt x="11" y="85"/>
                  </a:cubicBezTo>
                  <a:cubicBezTo>
                    <a:pt x="14" y="84"/>
                    <a:pt x="14" y="84"/>
                    <a:pt x="14" y="84"/>
                  </a:cubicBezTo>
                  <a:cubicBezTo>
                    <a:pt x="17" y="88"/>
                    <a:pt x="20" y="92"/>
                    <a:pt x="24" y="95"/>
                  </a:cubicBezTo>
                  <a:cubicBezTo>
                    <a:pt x="23" y="98"/>
                    <a:pt x="23" y="98"/>
                    <a:pt x="23" y="98"/>
                  </a:cubicBezTo>
                  <a:cubicBezTo>
                    <a:pt x="22" y="100"/>
                    <a:pt x="22" y="103"/>
                    <a:pt x="24" y="104"/>
                  </a:cubicBezTo>
                  <a:cubicBezTo>
                    <a:pt x="39" y="111"/>
                    <a:pt x="39" y="111"/>
                    <a:pt x="39" y="111"/>
                  </a:cubicBezTo>
                  <a:cubicBezTo>
                    <a:pt x="41" y="112"/>
                    <a:pt x="44" y="111"/>
                    <a:pt x="45" y="109"/>
                  </a:cubicBezTo>
                  <a:cubicBezTo>
                    <a:pt x="47" y="105"/>
                    <a:pt x="47" y="105"/>
                    <a:pt x="47" y="105"/>
                  </a:cubicBezTo>
                  <a:cubicBezTo>
                    <a:pt x="51" y="106"/>
                    <a:pt x="55" y="106"/>
                    <a:pt x="59" y="106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2" y="113"/>
                    <a:pt x="64" y="114"/>
                    <a:pt x="66" y="113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4" y="108"/>
                    <a:pt x="85" y="105"/>
                    <a:pt x="85" y="103"/>
                  </a:cubicBezTo>
                  <a:cubicBezTo>
                    <a:pt x="83" y="97"/>
                    <a:pt x="83" y="97"/>
                    <a:pt x="83" y="97"/>
                  </a:cubicBezTo>
                  <a:cubicBezTo>
                    <a:pt x="86" y="95"/>
                    <a:pt x="90" y="92"/>
                    <a:pt x="93" y="89"/>
                  </a:cubicBezTo>
                  <a:cubicBezTo>
                    <a:pt x="98" y="92"/>
                    <a:pt x="98" y="92"/>
                    <a:pt x="98" y="92"/>
                  </a:cubicBezTo>
                  <a:cubicBezTo>
                    <a:pt x="100" y="92"/>
                    <a:pt x="103" y="92"/>
                    <a:pt x="104" y="90"/>
                  </a:cubicBezTo>
                  <a:cubicBezTo>
                    <a:pt x="111" y="75"/>
                    <a:pt x="111" y="75"/>
                    <a:pt x="111" y="75"/>
                  </a:cubicBezTo>
                  <a:cubicBezTo>
                    <a:pt x="112" y="73"/>
                    <a:pt x="111" y="70"/>
                    <a:pt x="109" y="69"/>
                  </a:cubicBezTo>
                  <a:cubicBezTo>
                    <a:pt x="103" y="66"/>
                    <a:pt x="103" y="66"/>
                    <a:pt x="103" y="66"/>
                  </a:cubicBezTo>
                  <a:cubicBezTo>
                    <a:pt x="104" y="63"/>
                    <a:pt x="104" y="59"/>
                    <a:pt x="104" y="55"/>
                  </a:cubicBezTo>
                  <a:cubicBezTo>
                    <a:pt x="111" y="53"/>
                    <a:pt x="111" y="53"/>
                    <a:pt x="111" y="53"/>
                  </a:cubicBezTo>
                  <a:cubicBezTo>
                    <a:pt x="113" y="52"/>
                    <a:pt x="114" y="50"/>
                    <a:pt x="113" y="48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30"/>
                    <a:pt x="105" y="29"/>
                    <a:pt x="103" y="30"/>
                  </a:cubicBezTo>
                  <a:close/>
                  <a:moveTo>
                    <a:pt x="63" y="82"/>
                  </a:moveTo>
                  <a:cubicBezTo>
                    <a:pt x="49" y="86"/>
                    <a:pt x="34" y="79"/>
                    <a:pt x="30" y="65"/>
                  </a:cubicBezTo>
                  <a:cubicBezTo>
                    <a:pt x="25" y="51"/>
                    <a:pt x="33" y="36"/>
                    <a:pt x="47" y="32"/>
                  </a:cubicBezTo>
                  <a:cubicBezTo>
                    <a:pt x="61" y="27"/>
                    <a:pt x="76" y="35"/>
                    <a:pt x="80" y="49"/>
                  </a:cubicBezTo>
                  <a:cubicBezTo>
                    <a:pt x="85" y="63"/>
                    <a:pt x="77" y="78"/>
                    <a:pt x="63" y="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8" name="Freeform 8"/>
            <p:cNvSpPr/>
            <p:nvPr/>
          </p:nvSpPr>
          <p:spPr bwMode="auto">
            <a:xfrm>
              <a:off x="9121540" y="3502168"/>
              <a:ext cx="676060" cy="692795"/>
            </a:xfrm>
            <a:custGeom>
              <a:avLst/>
              <a:gdLst>
                <a:gd name="T0" fmla="*/ 266 w 342"/>
                <a:gd name="T1" fmla="*/ 292 h 350"/>
                <a:gd name="T2" fmla="*/ 290 w 342"/>
                <a:gd name="T3" fmla="*/ 78 h 350"/>
                <a:gd name="T4" fmla="*/ 76 w 342"/>
                <a:gd name="T5" fmla="*/ 52 h 350"/>
                <a:gd name="T6" fmla="*/ 53 w 342"/>
                <a:gd name="T7" fmla="*/ 265 h 350"/>
                <a:gd name="T8" fmla="*/ 59 w 342"/>
                <a:gd name="T9" fmla="*/ 273 h 350"/>
                <a:gd name="T10" fmla="*/ 54 w 342"/>
                <a:gd name="T11" fmla="*/ 350 h 350"/>
                <a:gd name="T12" fmla="*/ 114 w 342"/>
                <a:gd name="T13" fmla="*/ 312 h 350"/>
                <a:gd name="T14" fmla="*/ 266 w 342"/>
                <a:gd name="T15" fmla="*/ 292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2" h="350">
                  <a:moveTo>
                    <a:pt x="266" y="292"/>
                  </a:moveTo>
                  <a:cubicBezTo>
                    <a:pt x="331" y="240"/>
                    <a:pt x="342" y="144"/>
                    <a:pt x="290" y="78"/>
                  </a:cubicBezTo>
                  <a:cubicBezTo>
                    <a:pt x="237" y="12"/>
                    <a:pt x="142" y="0"/>
                    <a:pt x="76" y="52"/>
                  </a:cubicBezTo>
                  <a:cubicBezTo>
                    <a:pt x="11" y="104"/>
                    <a:pt x="0" y="199"/>
                    <a:pt x="53" y="265"/>
                  </a:cubicBezTo>
                  <a:cubicBezTo>
                    <a:pt x="55" y="268"/>
                    <a:pt x="57" y="271"/>
                    <a:pt x="59" y="273"/>
                  </a:cubicBezTo>
                  <a:cubicBezTo>
                    <a:pt x="54" y="350"/>
                    <a:pt x="54" y="350"/>
                    <a:pt x="54" y="350"/>
                  </a:cubicBezTo>
                  <a:cubicBezTo>
                    <a:pt x="114" y="312"/>
                    <a:pt x="114" y="312"/>
                    <a:pt x="114" y="312"/>
                  </a:cubicBezTo>
                  <a:cubicBezTo>
                    <a:pt x="163" y="333"/>
                    <a:pt x="221" y="327"/>
                    <a:pt x="266" y="2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0" name="Freeform 24"/>
            <p:cNvSpPr/>
            <p:nvPr/>
          </p:nvSpPr>
          <p:spPr bwMode="auto">
            <a:xfrm>
              <a:off x="9236168" y="3721385"/>
              <a:ext cx="413334" cy="220055"/>
            </a:xfrm>
            <a:custGeom>
              <a:avLst/>
              <a:gdLst>
                <a:gd name="T0" fmla="*/ 190 w 209"/>
                <a:gd name="T1" fmla="*/ 21 h 111"/>
                <a:gd name="T2" fmla="*/ 48 w 209"/>
                <a:gd name="T3" fmla="*/ 21 h 111"/>
                <a:gd name="T4" fmla="*/ 46 w 209"/>
                <a:gd name="T5" fmla="*/ 21 h 111"/>
                <a:gd name="T6" fmla="*/ 30 w 209"/>
                <a:gd name="T7" fmla="*/ 3 h 111"/>
                <a:gd name="T8" fmla="*/ 23 w 209"/>
                <a:gd name="T9" fmla="*/ 0 h 111"/>
                <a:gd name="T10" fmla="*/ 14 w 209"/>
                <a:gd name="T11" fmla="*/ 0 h 111"/>
                <a:gd name="T12" fmla="*/ 10 w 209"/>
                <a:gd name="T13" fmla="*/ 0 h 111"/>
                <a:gd name="T14" fmla="*/ 0 w 209"/>
                <a:gd name="T15" fmla="*/ 10 h 111"/>
                <a:gd name="T16" fmla="*/ 10 w 209"/>
                <a:gd name="T17" fmla="*/ 20 h 111"/>
                <a:gd name="T18" fmla="*/ 18 w 209"/>
                <a:gd name="T19" fmla="*/ 15 h 111"/>
                <a:gd name="T20" fmla="*/ 23 w 209"/>
                <a:gd name="T21" fmla="*/ 15 h 111"/>
                <a:gd name="T22" fmla="*/ 31 w 209"/>
                <a:gd name="T23" fmla="*/ 19 h 111"/>
                <a:gd name="T24" fmla="*/ 36 w 209"/>
                <a:gd name="T25" fmla="*/ 26 h 111"/>
                <a:gd name="T26" fmla="*/ 36 w 209"/>
                <a:gd name="T27" fmla="*/ 32 h 111"/>
                <a:gd name="T28" fmla="*/ 75 w 209"/>
                <a:gd name="T29" fmla="*/ 107 h 111"/>
                <a:gd name="T30" fmla="*/ 76 w 209"/>
                <a:gd name="T31" fmla="*/ 108 h 111"/>
                <a:gd name="T32" fmla="*/ 78 w 209"/>
                <a:gd name="T33" fmla="*/ 110 h 111"/>
                <a:gd name="T34" fmla="*/ 80 w 209"/>
                <a:gd name="T35" fmla="*/ 111 h 111"/>
                <a:gd name="T36" fmla="*/ 83 w 209"/>
                <a:gd name="T37" fmla="*/ 111 h 111"/>
                <a:gd name="T38" fmla="*/ 145 w 209"/>
                <a:gd name="T39" fmla="*/ 111 h 111"/>
                <a:gd name="T40" fmla="*/ 160 w 209"/>
                <a:gd name="T41" fmla="*/ 104 h 111"/>
                <a:gd name="T42" fmla="*/ 160 w 209"/>
                <a:gd name="T43" fmla="*/ 103 h 111"/>
                <a:gd name="T44" fmla="*/ 160 w 209"/>
                <a:gd name="T45" fmla="*/ 102 h 111"/>
                <a:gd name="T46" fmla="*/ 160 w 209"/>
                <a:gd name="T47" fmla="*/ 101 h 111"/>
                <a:gd name="T48" fmla="*/ 159 w 209"/>
                <a:gd name="T49" fmla="*/ 100 h 111"/>
                <a:gd name="T50" fmla="*/ 159 w 209"/>
                <a:gd name="T51" fmla="*/ 99 h 111"/>
                <a:gd name="T52" fmla="*/ 157 w 209"/>
                <a:gd name="T53" fmla="*/ 99 h 111"/>
                <a:gd name="T54" fmla="*/ 155 w 209"/>
                <a:gd name="T55" fmla="*/ 98 h 111"/>
                <a:gd name="T56" fmla="*/ 88 w 209"/>
                <a:gd name="T57" fmla="*/ 98 h 111"/>
                <a:gd name="T58" fmla="*/ 83 w 209"/>
                <a:gd name="T59" fmla="*/ 95 h 111"/>
                <a:gd name="T60" fmla="*/ 79 w 209"/>
                <a:gd name="T61" fmla="*/ 85 h 111"/>
                <a:gd name="T62" fmla="*/ 88 w 209"/>
                <a:gd name="T63" fmla="*/ 83 h 111"/>
                <a:gd name="T64" fmla="*/ 167 w 209"/>
                <a:gd name="T65" fmla="*/ 83 h 111"/>
                <a:gd name="T66" fmla="*/ 169 w 209"/>
                <a:gd name="T67" fmla="*/ 83 h 111"/>
                <a:gd name="T68" fmla="*/ 170 w 209"/>
                <a:gd name="T69" fmla="*/ 83 h 111"/>
                <a:gd name="T70" fmla="*/ 171 w 209"/>
                <a:gd name="T71" fmla="*/ 83 h 111"/>
                <a:gd name="T72" fmla="*/ 172 w 209"/>
                <a:gd name="T73" fmla="*/ 82 h 111"/>
                <a:gd name="T74" fmla="*/ 173 w 209"/>
                <a:gd name="T75" fmla="*/ 81 h 111"/>
                <a:gd name="T76" fmla="*/ 174 w 209"/>
                <a:gd name="T77" fmla="*/ 81 h 111"/>
                <a:gd name="T78" fmla="*/ 174 w 209"/>
                <a:gd name="T79" fmla="*/ 80 h 111"/>
                <a:gd name="T80" fmla="*/ 175 w 209"/>
                <a:gd name="T81" fmla="*/ 79 h 111"/>
                <a:gd name="T82" fmla="*/ 202 w 209"/>
                <a:gd name="T83" fmla="*/ 32 h 111"/>
                <a:gd name="T84" fmla="*/ 190 w 209"/>
                <a:gd name="T85" fmla="*/ 2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9" h="111">
                  <a:moveTo>
                    <a:pt x="190" y="21"/>
                  </a:moveTo>
                  <a:cubicBezTo>
                    <a:pt x="48" y="21"/>
                    <a:pt x="48" y="21"/>
                    <a:pt x="48" y="21"/>
                  </a:cubicBezTo>
                  <a:cubicBezTo>
                    <a:pt x="48" y="21"/>
                    <a:pt x="47" y="21"/>
                    <a:pt x="46" y="21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28" y="0"/>
                    <a:pt x="23" y="0"/>
                  </a:cubicBezTo>
                  <a:cubicBezTo>
                    <a:pt x="19" y="1"/>
                    <a:pt x="16" y="0"/>
                    <a:pt x="14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5"/>
                    <a:pt x="4" y="20"/>
                    <a:pt x="10" y="20"/>
                  </a:cubicBezTo>
                  <a:cubicBezTo>
                    <a:pt x="13" y="20"/>
                    <a:pt x="16" y="18"/>
                    <a:pt x="18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3" y="15"/>
                    <a:pt x="27" y="14"/>
                    <a:pt x="31" y="19"/>
                  </a:cubicBezTo>
                  <a:cubicBezTo>
                    <a:pt x="32" y="20"/>
                    <a:pt x="33" y="23"/>
                    <a:pt x="36" y="26"/>
                  </a:cubicBezTo>
                  <a:cubicBezTo>
                    <a:pt x="35" y="27"/>
                    <a:pt x="36" y="29"/>
                    <a:pt x="36" y="32"/>
                  </a:cubicBezTo>
                  <a:cubicBezTo>
                    <a:pt x="75" y="107"/>
                    <a:pt x="75" y="107"/>
                    <a:pt x="75" y="107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83" y="111"/>
                    <a:pt x="83" y="111"/>
                    <a:pt x="83" y="111"/>
                  </a:cubicBezTo>
                  <a:cubicBezTo>
                    <a:pt x="145" y="111"/>
                    <a:pt x="145" y="111"/>
                    <a:pt x="145" y="111"/>
                  </a:cubicBezTo>
                  <a:cubicBezTo>
                    <a:pt x="156" y="111"/>
                    <a:pt x="160" y="107"/>
                    <a:pt x="160" y="104"/>
                  </a:cubicBezTo>
                  <a:cubicBezTo>
                    <a:pt x="160" y="103"/>
                    <a:pt x="160" y="103"/>
                    <a:pt x="160" y="103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01"/>
                    <a:pt x="160" y="101"/>
                    <a:pt x="160" y="101"/>
                  </a:cubicBezTo>
                  <a:cubicBezTo>
                    <a:pt x="159" y="100"/>
                    <a:pt x="159" y="100"/>
                    <a:pt x="159" y="100"/>
                  </a:cubicBezTo>
                  <a:cubicBezTo>
                    <a:pt x="159" y="99"/>
                    <a:pt x="159" y="99"/>
                    <a:pt x="159" y="99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5" y="98"/>
                    <a:pt x="155" y="98"/>
                    <a:pt x="155" y="98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8" y="98"/>
                    <a:pt x="85" y="99"/>
                    <a:pt x="83" y="95"/>
                  </a:cubicBezTo>
                  <a:cubicBezTo>
                    <a:pt x="79" y="85"/>
                    <a:pt x="79" y="85"/>
                    <a:pt x="79" y="85"/>
                  </a:cubicBezTo>
                  <a:cubicBezTo>
                    <a:pt x="79" y="83"/>
                    <a:pt x="86" y="83"/>
                    <a:pt x="88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9" y="83"/>
                    <a:pt x="169" y="83"/>
                    <a:pt x="169" y="83"/>
                  </a:cubicBezTo>
                  <a:cubicBezTo>
                    <a:pt x="170" y="83"/>
                    <a:pt x="170" y="83"/>
                    <a:pt x="170" y="83"/>
                  </a:cubicBezTo>
                  <a:cubicBezTo>
                    <a:pt x="171" y="83"/>
                    <a:pt x="171" y="83"/>
                    <a:pt x="171" y="83"/>
                  </a:cubicBezTo>
                  <a:cubicBezTo>
                    <a:pt x="172" y="82"/>
                    <a:pt x="172" y="82"/>
                    <a:pt x="172" y="82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80"/>
                    <a:pt x="174" y="80"/>
                    <a:pt x="174" y="80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09" y="21"/>
                    <a:pt x="203" y="21"/>
                    <a:pt x="190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1" name="Oval 25"/>
            <p:cNvSpPr>
              <a:spLocks noChangeArrowheads="1"/>
            </p:cNvSpPr>
            <p:nvPr/>
          </p:nvSpPr>
          <p:spPr bwMode="auto">
            <a:xfrm>
              <a:off x="9394306" y="3963194"/>
              <a:ext cx="51039" cy="5354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2" name="Oval 26"/>
            <p:cNvSpPr>
              <a:spLocks noChangeArrowheads="1"/>
            </p:cNvSpPr>
            <p:nvPr/>
          </p:nvSpPr>
          <p:spPr bwMode="auto">
            <a:xfrm>
              <a:off x="9497222" y="3963194"/>
              <a:ext cx="51039" cy="5354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0" name="Freeform 11"/>
            <p:cNvSpPr/>
            <p:nvPr/>
          </p:nvSpPr>
          <p:spPr bwMode="auto">
            <a:xfrm>
              <a:off x="9990043" y="1823730"/>
              <a:ext cx="988991" cy="1096925"/>
            </a:xfrm>
            <a:custGeom>
              <a:avLst/>
              <a:gdLst>
                <a:gd name="T0" fmla="*/ 448 w 500"/>
                <a:gd name="T1" fmla="*/ 345 h 554"/>
                <a:gd name="T2" fmla="*/ 345 w 500"/>
                <a:gd name="T3" fmla="*/ 53 h 554"/>
                <a:gd name="T4" fmla="*/ 52 w 500"/>
                <a:gd name="T5" fmla="*/ 153 h 554"/>
                <a:gd name="T6" fmla="*/ 155 w 500"/>
                <a:gd name="T7" fmla="*/ 445 h 554"/>
                <a:gd name="T8" fmla="*/ 169 w 500"/>
                <a:gd name="T9" fmla="*/ 451 h 554"/>
                <a:gd name="T10" fmla="*/ 210 w 500"/>
                <a:gd name="T11" fmla="*/ 554 h 554"/>
                <a:gd name="T12" fmla="*/ 264 w 500"/>
                <a:gd name="T13" fmla="*/ 467 h 554"/>
                <a:gd name="T14" fmla="*/ 448 w 500"/>
                <a:gd name="T15" fmla="*/ 345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0" h="554">
                  <a:moveTo>
                    <a:pt x="448" y="345"/>
                  </a:moveTo>
                  <a:cubicBezTo>
                    <a:pt x="500" y="237"/>
                    <a:pt x="454" y="106"/>
                    <a:pt x="345" y="53"/>
                  </a:cubicBezTo>
                  <a:cubicBezTo>
                    <a:pt x="235" y="0"/>
                    <a:pt x="104" y="45"/>
                    <a:pt x="52" y="153"/>
                  </a:cubicBezTo>
                  <a:cubicBezTo>
                    <a:pt x="0" y="261"/>
                    <a:pt x="46" y="392"/>
                    <a:pt x="155" y="445"/>
                  </a:cubicBezTo>
                  <a:cubicBezTo>
                    <a:pt x="160" y="447"/>
                    <a:pt x="164" y="449"/>
                    <a:pt x="169" y="451"/>
                  </a:cubicBezTo>
                  <a:cubicBezTo>
                    <a:pt x="210" y="554"/>
                    <a:pt x="210" y="554"/>
                    <a:pt x="210" y="554"/>
                  </a:cubicBezTo>
                  <a:cubicBezTo>
                    <a:pt x="264" y="467"/>
                    <a:pt x="264" y="467"/>
                    <a:pt x="264" y="467"/>
                  </a:cubicBezTo>
                  <a:cubicBezTo>
                    <a:pt x="341" y="463"/>
                    <a:pt x="413" y="418"/>
                    <a:pt x="448" y="345"/>
                  </a:cubicBezTo>
                  <a:close/>
                </a:path>
              </a:pathLst>
            </a:custGeom>
            <a:solidFill>
              <a:srgbClr val="0053A3"/>
            </a:solidFill>
            <a:ln>
              <a:noFill/>
            </a:ln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1" name="Freeform 27"/>
            <p:cNvSpPr/>
            <p:nvPr/>
          </p:nvSpPr>
          <p:spPr bwMode="auto">
            <a:xfrm>
              <a:off x="10193363" y="2261328"/>
              <a:ext cx="194117" cy="255196"/>
            </a:xfrm>
            <a:custGeom>
              <a:avLst/>
              <a:gdLst>
                <a:gd name="T0" fmla="*/ 78 w 98"/>
                <a:gd name="T1" fmla="*/ 44 h 129"/>
                <a:gd name="T2" fmla="*/ 98 w 98"/>
                <a:gd name="T3" fmla="*/ 55 h 129"/>
                <a:gd name="T4" fmla="*/ 67 w 98"/>
                <a:gd name="T5" fmla="*/ 0 h 129"/>
                <a:gd name="T6" fmla="*/ 3 w 98"/>
                <a:gd name="T7" fmla="*/ 0 h 129"/>
                <a:gd name="T8" fmla="*/ 21 w 98"/>
                <a:gd name="T9" fmla="*/ 11 h 129"/>
                <a:gd name="T10" fmla="*/ 7 w 98"/>
                <a:gd name="T11" fmla="*/ 38 h 129"/>
                <a:gd name="T12" fmla="*/ 7 w 98"/>
                <a:gd name="T13" fmla="*/ 64 h 129"/>
                <a:gd name="T14" fmla="*/ 44 w 98"/>
                <a:gd name="T15" fmla="*/ 129 h 129"/>
                <a:gd name="T16" fmla="*/ 47 w 98"/>
                <a:gd name="T17" fmla="*/ 97 h 129"/>
                <a:gd name="T18" fmla="*/ 78 w 98"/>
                <a:gd name="T19" fmla="*/ 44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8" h="129">
                  <a:moveTo>
                    <a:pt x="78" y="44"/>
                  </a:moveTo>
                  <a:cubicBezTo>
                    <a:pt x="98" y="55"/>
                    <a:pt x="98" y="55"/>
                    <a:pt x="98" y="55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0" y="50"/>
                    <a:pt x="7" y="64"/>
                    <a:pt x="7" y="64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38" y="117"/>
                    <a:pt x="47" y="97"/>
                    <a:pt x="47" y="97"/>
                  </a:cubicBezTo>
                  <a:lnTo>
                    <a:pt x="78" y="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2" name="Freeform 28"/>
            <p:cNvSpPr/>
            <p:nvPr/>
          </p:nvSpPr>
          <p:spPr bwMode="auto">
            <a:xfrm>
              <a:off x="10255280" y="2447078"/>
              <a:ext cx="211688" cy="128853"/>
            </a:xfrm>
            <a:custGeom>
              <a:avLst/>
              <a:gdLst>
                <a:gd name="T0" fmla="*/ 62 w 107"/>
                <a:gd name="T1" fmla="*/ 65 h 65"/>
                <a:gd name="T2" fmla="*/ 107 w 107"/>
                <a:gd name="T3" fmla="*/ 64 h 65"/>
                <a:gd name="T4" fmla="*/ 107 w 107"/>
                <a:gd name="T5" fmla="*/ 0 h 65"/>
                <a:gd name="T6" fmla="*/ 30 w 107"/>
                <a:gd name="T7" fmla="*/ 0 h 65"/>
                <a:gd name="T8" fmla="*/ 62 w 107"/>
                <a:gd name="T9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65">
                  <a:moveTo>
                    <a:pt x="62" y="65"/>
                  </a:moveTo>
                  <a:cubicBezTo>
                    <a:pt x="107" y="64"/>
                    <a:pt x="107" y="64"/>
                    <a:pt x="107" y="64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0" y="58"/>
                    <a:pt x="62" y="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3" name="Freeform 29"/>
            <p:cNvSpPr/>
            <p:nvPr/>
          </p:nvSpPr>
          <p:spPr bwMode="auto">
            <a:xfrm>
              <a:off x="10423458" y="2053825"/>
              <a:ext cx="261054" cy="165668"/>
            </a:xfrm>
            <a:custGeom>
              <a:avLst/>
              <a:gdLst>
                <a:gd name="T0" fmla="*/ 101 w 132"/>
                <a:gd name="T1" fmla="*/ 83 h 84"/>
                <a:gd name="T2" fmla="*/ 132 w 132"/>
                <a:gd name="T3" fmla="*/ 28 h 84"/>
                <a:gd name="T4" fmla="*/ 113 w 132"/>
                <a:gd name="T5" fmla="*/ 38 h 84"/>
                <a:gd name="T6" fmla="*/ 97 w 132"/>
                <a:gd name="T7" fmla="*/ 12 h 84"/>
                <a:gd name="T8" fmla="*/ 74 w 132"/>
                <a:gd name="T9" fmla="*/ 0 h 84"/>
                <a:gd name="T10" fmla="*/ 0 w 132"/>
                <a:gd name="T11" fmla="*/ 0 h 84"/>
                <a:gd name="T12" fmla="*/ 26 w 132"/>
                <a:gd name="T13" fmla="*/ 19 h 84"/>
                <a:gd name="T14" fmla="*/ 57 w 132"/>
                <a:gd name="T15" fmla="*/ 71 h 84"/>
                <a:gd name="T16" fmla="*/ 38 w 132"/>
                <a:gd name="T17" fmla="*/ 84 h 84"/>
                <a:gd name="T18" fmla="*/ 101 w 132"/>
                <a:gd name="T19" fmla="*/ 8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84">
                  <a:moveTo>
                    <a:pt x="101" y="83"/>
                  </a:moveTo>
                  <a:cubicBezTo>
                    <a:pt x="132" y="28"/>
                    <a:pt x="132" y="28"/>
                    <a:pt x="132" y="28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0" y="1"/>
                    <a:pt x="74" y="0"/>
                    <a:pt x="7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3" y="1"/>
                    <a:pt x="26" y="19"/>
                    <a:pt x="26" y="19"/>
                  </a:cubicBezTo>
                  <a:cubicBezTo>
                    <a:pt x="57" y="71"/>
                    <a:pt x="57" y="71"/>
                    <a:pt x="57" y="71"/>
                  </a:cubicBezTo>
                  <a:cubicBezTo>
                    <a:pt x="38" y="84"/>
                    <a:pt x="38" y="84"/>
                    <a:pt x="38" y="84"/>
                  </a:cubicBezTo>
                  <a:lnTo>
                    <a:pt x="101" y="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5" name="Freeform 30"/>
            <p:cNvSpPr/>
            <p:nvPr/>
          </p:nvSpPr>
          <p:spPr bwMode="auto">
            <a:xfrm>
              <a:off x="10280382" y="2010316"/>
              <a:ext cx="184076" cy="240972"/>
            </a:xfrm>
            <a:custGeom>
              <a:avLst/>
              <a:gdLst>
                <a:gd name="T0" fmla="*/ 93 w 93"/>
                <a:gd name="T1" fmla="*/ 55 h 122"/>
                <a:gd name="T2" fmla="*/ 21 w 93"/>
                <a:gd name="T3" fmla="*/ 51 h 122"/>
                <a:gd name="T4" fmla="*/ 0 w 93"/>
                <a:gd name="T5" fmla="*/ 91 h 122"/>
                <a:gd name="T6" fmla="*/ 56 w 93"/>
                <a:gd name="T7" fmla="*/ 122 h 122"/>
                <a:gd name="T8" fmla="*/ 93 w 93"/>
                <a:gd name="T9" fmla="*/ 55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22">
                  <a:moveTo>
                    <a:pt x="93" y="55"/>
                  </a:moveTo>
                  <a:cubicBezTo>
                    <a:pt x="93" y="55"/>
                    <a:pt x="57" y="0"/>
                    <a:pt x="21" y="5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6" y="122"/>
                    <a:pt x="56" y="122"/>
                    <a:pt x="56" y="122"/>
                  </a:cubicBezTo>
                  <a:lnTo>
                    <a:pt x="93" y="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6" name="Freeform 31"/>
            <p:cNvSpPr/>
            <p:nvPr/>
          </p:nvSpPr>
          <p:spPr bwMode="auto">
            <a:xfrm>
              <a:off x="10507966" y="2400223"/>
              <a:ext cx="241809" cy="215034"/>
            </a:xfrm>
            <a:custGeom>
              <a:avLst/>
              <a:gdLst>
                <a:gd name="T0" fmla="*/ 93 w 122"/>
                <a:gd name="T1" fmla="*/ 19 h 109"/>
                <a:gd name="T2" fmla="*/ 32 w 122"/>
                <a:gd name="T3" fmla="*/ 22 h 109"/>
                <a:gd name="T4" fmla="*/ 30 w 122"/>
                <a:gd name="T5" fmla="*/ 0 h 109"/>
                <a:gd name="T6" fmla="*/ 0 w 122"/>
                <a:gd name="T7" fmla="*/ 55 h 109"/>
                <a:gd name="T8" fmla="*/ 35 w 122"/>
                <a:gd name="T9" fmla="*/ 109 h 109"/>
                <a:gd name="T10" fmla="*/ 35 w 122"/>
                <a:gd name="T11" fmla="*/ 87 h 109"/>
                <a:gd name="T12" fmla="*/ 65 w 122"/>
                <a:gd name="T13" fmla="*/ 85 h 109"/>
                <a:gd name="T14" fmla="*/ 87 w 122"/>
                <a:gd name="T15" fmla="*/ 71 h 109"/>
                <a:gd name="T16" fmla="*/ 122 w 122"/>
                <a:gd name="T17" fmla="*/ 5 h 109"/>
                <a:gd name="T18" fmla="*/ 93 w 122"/>
                <a:gd name="T19" fmla="*/ 1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109">
                  <a:moveTo>
                    <a:pt x="93" y="19"/>
                  </a:moveTo>
                  <a:cubicBezTo>
                    <a:pt x="32" y="22"/>
                    <a:pt x="32" y="22"/>
                    <a:pt x="32" y="22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35" y="109"/>
                    <a:pt x="35" y="109"/>
                    <a:pt x="35" y="109"/>
                  </a:cubicBezTo>
                  <a:cubicBezTo>
                    <a:pt x="35" y="87"/>
                    <a:pt x="35" y="87"/>
                    <a:pt x="35" y="87"/>
                  </a:cubicBezTo>
                  <a:cubicBezTo>
                    <a:pt x="65" y="85"/>
                    <a:pt x="65" y="85"/>
                    <a:pt x="65" y="85"/>
                  </a:cubicBezTo>
                  <a:cubicBezTo>
                    <a:pt x="78" y="84"/>
                    <a:pt x="87" y="71"/>
                    <a:pt x="87" y="71"/>
                  </a:cubicBezTo>
                  <a:cubicBezTo>
                    <a:pt x="122" y="5"/>
                    <a:pt x="122" y="5"/>
                    <a:pt x="122" y="5"/>
                  </a:cubicBezTo>
                  <a:cubicBezTo>
                    <a:pt x="115" y="17"/>
                    <a:pt x="93" y="19"/>
                    <a:pt x="93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7" name="Freeform 32"/>
            <p:cNvSpPr/>
            <p:nvPr/>
          </p:nvSpPr>
          <p:spPr bwMode="auto">
            <a:xfrm>
              <a:off x="10591637" y="2222003"/>
              <a:ext cx="209177" cy="195790"/>
            </a:xfrm>
            <a:custGeom>
              <a:avLst/>
              <a:gdLst>
                <a:gd name="T0" fmla="*/ 41 w 106"/>
                <a:gd name="T1" fmla="*/ 99 h 99"/>
                <a:gd name="T2" fmla="*/ 79 w 106"/>
                <a:gd name="T3" fmla="*/ 38 h 99"/>
                <a:gd name="T4" fmla="*/ 53 w 106"/>
                <a:gd name="T5" fmla="*/ 0 h 99"/>
                <a:gd name="T6" fmla="*/ 0 w 106"/>
                <a:gd name="T7" fmla="*/ 34 h 99"/>
                <a:gd name="T8" fmla="*/ 41 w 106"/>
                <a:gd name="T9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9">
                  <a:moveTo>
                    <a:pt x="41" y="99"/>
                  </a:moveTo>
                  <a:cubicBezTo>
                    <a:pt x="41" y="99"/>
                    <a:pt x="106" y="93"/>
                    <a:pt x="79" y="38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0" y="34"/>
                    <a:pt x="0" y="34"/>
                    <a:pt x="0" y="34"/>
                  </a:cubicBezTo>
                  <a:lnTo>
                    <a:pt x="41" y="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5" name="Freeform 17"/>
            <p:cNvSpPr/>
            <p:nvPr/>
          </p:nvSpPr>
          <p:spPr bwMode="auto">
            <a:xfrm>
              <a:off x="7631361" y="1633797"/>
              <a:ext cx="749691" cy="849260"/>
            </a:xfrm>
            <a:custGeom>
              <a:avLst/>
              <a:gdLst>
                <a:gd name="T0" fmla="*/ 359 w 379"/>
                <a:gd name="T1" fmla="*/ 224 h 429"/>
                <a:gd name="T2" fmla="*/ 226 w 379"/>
                <a:gd name="T3" fmla="*/ 20 h 429"/>
                <a:gd name="T4" fmla="*/ 20 w 379"/>
                <a:gd name="T5" fmla="*/ 151 h 429"/>
                <a:gd name="T6" fmla="*/ 153 w 379"/>
                <a:gd name="T7" fmla="*/ 355 h 429"/>
                <a:gd name="T8" fmla="*/ 165 w 379"/>
                <a:gd name="T9" fmla="*/ 357 h 429"/>
                <a:gd name="T10" fmla="*/ 215 w 379"/>
                <a:gd name="T11" fmla="*/ 429 h 429"/>
                <a:gd name="T12" fmla="*/ 241 w 379"/>
                <a:gd name="T13" fmla="*/ 352 h 429"/>
                <a:gd name="T14" fmla="*/ 359 w 379"/>
                <a:gd name="T15" fmla="*/ 224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9" h="429">
                  <a:moveTo>
                    <a:pt x="359" y="224"/>
                  </a:moveTo>
                  <a:cubicBezTo>
                    <a:pt x="379" y="132"/>
                    <a:pt x="319" y="40"/>
                    <a:pt x="226" y="20"/>
                  </a:cubicBezTo>
                  <a:cubicBezTo>
                    <a:pt x="132" y="0"/>
                    <a:pt x="40" y="58"/>
                    <a:pt x="20" y="151"/>
                  </a:cubicBezTo>
                  <a:cubicBezTo>
                    <a:pt x="0" y="244"/>
                    <a:pt x="60" y="335"/>
                    <a:pt x="153" y="355"/>
                  </a:cubicBezTo>
                  <a:cubicBezTo>
                    <a:pt x="157" y="356"/>
                    <a:pt x="161" y="357"/>
                    <a:pt x="165" y="357"/>
                  </a:cubicBezTo>
                  <a:cubicBezTo>
                    <a:pt x="215" y="429"/>
                    <a:pt x="215" y="429"/>
                    <a:pt x="215" y="429"/>
                  </a:cubicBezTo>
                  <a:cubicBezTo>
                    <a:pt x="241" y="352"/>
                    <a:pt x="241" y="352"/>
                    <a:pt x="241" y="352"/>
                  </a:cubicBezTo>
                  <a:cubicBezTo>
                    <a:pt x="299" y="334"/>
                    <a:pt x="346" y="287"/>
                    <a:pt x="359" y="224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6" name="Freeform 33"/>
            <p:cNvSpPr>
              <a:spLocks noEditPoints="1"/>
            </p:cNvSpPr>
            <p:nvPr/>
          </p:nvSpPr>
          <p:spPr bwMode="auto">
            <a:xfrm>
              <a:off x="7894088" y="1837955"/>
              <a:ext cx="210014" cy="348071"/>
            </a:xfrm>
            <a:custGeom>
              <a:avLst/>
              <a:gdLst>
                <a:gd name="T0" fmla="*/ 65 w 106"/>
                <a:gd name="T1" fmla="*/ 81 h 176"/>
                <a:gd name="T2" fmla="*/ 106 w 106"/>
                <a:gd name="T3" fmla="*/ 28 h 176"/>
                <a:gd name="T4" fmla="*/ 106 w 106"/>
                <a:gd name="T5" fmla="*/ 0 h 176"/>
                <a:gd name="T6" fmla="*/ 98 w 106"/>
                <a:gd name="T7" fmla="*/ 0 h 176"/>
                <a:gd name="T8" fmla="*/ 8 w 106"/>
                <a:gd name="T9" fmla="*/ 0 h 176"/>
                <a:gd name="T10" fmla="*/ 0 w 106"/>
                <a:gd name="T11" fmla="*/ 0 h 176"/>
                <a:gd name="T12" fmla="*/ 0 w 106"/>
                <a:gd name="T13" fmla="*/ 28 h 176"/>
                <a:gd name="T14" fmla="*/ 0 w 106"/>
                <a:gd name="T15" fmla="*/ 28 h 176"/>
                <a:gd name="T16" fmla="*/ 42 w 106"/>
                <a:gd name="T17" fmla="*/ 81 h 176"/>
                <a:gd name="T18" fmla="*/ 48 w 106"/>
                <a:gd name="T19" fmla="*/ 89 h 176"/>
                <a:gd name="T20" fmla="*/ 45 w 106"/>
                <a:gd name="T21" fmla="*/ 94 h 176"/>
                <a:gd name="T22" fmla="*/ 0 w 106"/>
                <a:gd name="T23" fmla="*/ 147 h 176"/>
                <a:gd name="T24" fmla="*/ 0 w 106"/>
                <a:gd name="T25" fmla="*/ 147 h 176"/>
                <a:gd name="T26" fmla="*/ 0 w 106"/>
                <a:gd name="T27" fmla="*/ 176 h 176"/>
                <a:gd name="T28" fmla="*/ 8 w 106"/>
                <a:gd name="T29" fmla="*/ 176 h 176"/>
                <a:gd name="T30" fmla="*/ 98 w 106"/>
                <a:gd name="T31" fmla="*/ 176 h 176"/>
                <a:gd name="T32" fmla="*/ 106 w 106"/>
                <a:gd name="T33" fmla="*/ 176 h 176"/>
                <a:gd name="T34" fmla="*/ 106 w 106"/>
                <a:gd name="T35" fmla="*/ 147 h 176"/>
                <a:gd name="T36" fmla="*/ 62 w 106"/>
                <a:gd name="T37" fmla="*/ 94 h 176"/>
                <a:gd name="T38" fmla="*/ 59 w 106"/>
                <a:gd name="T39" fmla="*/ 89 h 176"/>
                <a:gd name="T40" fmla="*/ 65 w 106"/>
                <a:gd name="T41" fmla="*/ 81 h 176"/>
                <a:gd name="T42" fmla="*/ 16 w 106"/>
                <a:gd name="T43" fmla="*/ 147 h 176"/>
                <a:gd name="T44" fmla="*/ 16 w 106"/>
                <a:gd name="T45" fmla="*/ 143 h 176"/>
                <a:gd name="T46" fmla="*/ 16 w 106"/>
                <a:gd name="T47" fmla="*/ 143 h 176"/>
                <a:gd name="T48" fmla="*/ 47 w 106"/>
                <a:gd name="T49" fmla="*/ 106 h 176"/>
                <a:gd name="T50" fmla="*/ 16 w 106"/>
                <a:gd name="T51" fmla="*/ 147 h 176"/>
                <a:gd name="T52" fmla="*/ 90 w 106"/>
                <a:gd name="T53" fmla="*/ 143 h 176"/>
                <a:gd name="T54" fmla="*/ 90 w 106"/>
                <a:gd name="T55" fmla="*/ 145 h 176"/>
                <a:gd name="T56" fmla="*/ 58 w 106"/>
                <a:gd name="T57" fmla="*/ 106 h 176"/>
                <a:gd name="T58" fmla="*/ 90 w 106"/>
                <a:gd name="T59" fmla="*/ 143 h 176"/>
                <a:gd name="T60" fmla="*/ 47 w 106"/>
                <a:gd name="T61" fmla="*/ 47 h 176"/>
                <a:gd name="T62" fmla="*/ 21 w 106"/>
                <a:gd name="T63" fmla="*/ 51 h 176"/>
                <a:gd name="T64" fmla="*/ 16 w 106"/>
                <a:gd name="T65" fmla="*/ 32 h 176"/>
                <a:gd name="T66" fmla="*/ 16 w 106"/>
                <a:gd name="T67" fmla="*/ 32 h 176"/>
                <a:gd name="T68" fmla="*/ 16 w 106"/>
                <a:gd name="T69" fmla="*/ 12 h 176"/>
                <a:gd name="T70" fmla="*/ 22 w 106"/>
                <a:gd name="T71" fmla="*/ 12 h 176"/>
                <a:gd name="T72" fmla="*/ 85 w 106"/>
                <a:gd name="T73" fmla="*/ 12 h 176"/>
                <a:gd name="T74" fmla="*/ 90 w 106"/>
                <a:gd name="T75" fmla="*/ 12 h 176"/>
                <a:gd name="T76" fmla="*/ 90 w 106"/>
                <a:gd name="T77" fmla="*/ 32 h 176"/>
                <a:gd name="T78" fmla="*/ 89 w 106"/>
                <a:gd name="T79" fmla="*/ 42 h 176"/>
                <a:gd name="T80" fmla="*/ 68 w 106"/>
                <a:gd name="T81" fmla="*/ 49 h 176"/>
                <a:gd name="T82" fmla="*/ 47 w 106"/>
                <a:gd name="T83" fmla="*/ 47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6" h="176">
                  <a:moveTo>
                    <a:pt x="65" y="81"/>
                  </a:moveTo>
                  <a:cubicBezTo>
                    <a:pt x="89" y="75"/>
                    <a:pt x="106" y="54"/>
                    <a:pt x="106" y="28"/>
                  </a:cubicBezTo>
                  <a:cubicBezTo>
                    <a:pt x="106" y="0"/>
                    <a:pt x="106" y="0"/>
                    <a:pt x="106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54"/>
                    <a:pt x="18" y="76"/>
                    <a:pt x="42" y="81"/>
                  </a:cubicBezTo>
                  <a:cubicBezTo>
                    <a:pt x="45" y="83"/>
                    <a:pt x="47" y="86"/>
                    <a:pt x="48" y="89"/>
                  </a:cubicBezTo>
                  <a:cubicBezTo>
                    <a:pt x="47" y="91"/>
                    <a:pt x="46" y="92"/>
                    <a:pt x="45" y="94"/>
                  </a:cubicBezTo>
                  <a:cubicBezTo>
                    <a:pt x="20" y="98"/>
                    <a:pt x="0" y="120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8" y="176"/>
                    <a:pt x="8" y="176"/>
                    <a:pt x="8" y="176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106" y="176"/>
                    <a:pt x="106" y="176"/>
                    <a:pt x="106" y="176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6" y="120"/>
                    <a:pt x="87" y="98"/>
                    <a:pt x="62" y="94"/>
                  </a:cubicBezTo>
                  <a:cubicBezTo>
                    <a:pt x="61" y="92"/>
                    <a:pt x="60" y="91"/>
                    <a:pt x="59" y="89"/>
                  </a:cubicBezTo>
                  <a:cubicBezTo>
                    <a:pt x="60" y="86"/>
                    <a:pt x="62" y="83"/>
                    <a:pt x="65" y="81"/>
                  </a:cubicBezTo>
                  <a:close/>
                  <a:moveTo>
                    <a:pt x="16" y="147"/>
                  </a:moveTo>
                  <a:cubicBezTo>
                    <a:pt x="16" y="143"/>
                    <a:pt x="16" y="143"/>
                    <a:pt x="16" y="143"/>
                  </a:cubicBezTo>
                  <a:cubicBezTo>
                    <a:pt x="16" y="143"/>
                    <a:pt x="16" y="143"/>
                    <a:pt x="16" y="143"/>
                  </a:cubicBezTo>
                  <a:cubicBezTo>
                    <a:pt x="16" y="124"/>
                    <a:pt x="29" y="109"/>
                    <a:pt x="47" y="106"/>
                  </a:cubicBezTo>
                  <a:cubicBezTo>
                    <a:pt x="47" y="113"/>
                    <a:pt x="43" y="131"/>
                    <a:pt x="16" y="147"/>
                  </a:cubicBezTo>
                  <a:close/>
                  <a:moveTo>
                    <a:pt x="90" y="143"/>
                  </a:moveTo>
                  <a:cubicBezTo>
                    <a:pt x="90" y="145"/>
                    <a:pt x="90" y="145"/>
                    <a:pt x="90" y="145"/>
                  </a:cubicBezTo>
                  <a:cubicBezTo>
                    <a:pt x="79" y="138"/>
                    <a:pt x="57" y="122"/>
                    <a:pt x="58" y="106"/>
                  </a:cubicBezTo>
                  <a:cubicBezTo>
                    <a:pt x="76" y="109"/>
                    <a:pt x="90" y="124"/>
                    <a:pt x="90" y="143"/>
                  </a:cubicBezTo>
                  <a:close/>
                  <a:moveTo>
                    <a:pt x="47" y="47"/>
                  </a:moveTo>
                  <a:cubicBezTo>
                    <a:pt x="36" y="42"/>
                    <a:pt x="26" y="48"/>
                    <a:pt x="21" y="51"/>
                  </a:cubicBezTo>
                  <a:cubicBezTo>
                    <a:pt x="18" y="46"/>
                    <a:pt x="16" y="39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90" y="12"/>
                    <a:pt x="90" y="12"/>
                    <a:pt x="90" y="1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6"/>
                    <a:pt x="90" y="39"/>
                    <a:pt x="89" y="42"/>
                  </a:cubicBezTo>
                  <a:cubicBezTo>
                    <a:pt x="83" y="42"/>
                    <a:pt x="72" y="47"/>
                    <a:pt x="68" y="49"/>
                  </a:cubicBezTo>
                  <a:cubicBezTo>
                    <a:pt x="63" y="52"/>
                    <a:pt x="63" y="53"/>
                    <a:pt x="47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7" name="Freeform 34"/>
            <p:cNvSpPr/>
            <p:nvPr/>
          </p:nvSpPr>
          <p:spPr bwMode="auto">
            <a:xfrm>
              <a:off x="7874844" y="2200250"/>
              <a:ext cx="246829" cy="43509"/>
            </a:xfrm>
            <a:custGeom>
              <a:avLst/>
              <a:gdLst>
                <a:gd name="T0" fmla="*/ 117 w 125"/>
                <a:gd name="T1" fmla="*/ 0 h 22"/>
                <a:gd name="T2" fmla="*/ 8 w 125"/>
                <a:gd name="T3" fmla="*/ 0 h 22"/>
                <a:gd name="T4" fmla="*/ 0 w 125"/>
                <a:gd name="T5" fmla="*/ 11 h 22"/>
                <a:gd name="T6" fmla="*/ 8 w 125"/>
                <a:gd name="T7" fmla="*/ 22 h 22"/>
                <a:gd name="T8" fmla="*/ 117 w 125"/>
                <a:gd name="T9" fmla="*/ 22 h 22"/>
                <a:gd name="T10" fmla="*/ 125 w 125"/>
                <a:gd name="T11" fmla="*/ 11 h 22"/>
                <a:gd name="T12" fmla="*/ 117 w 125"/>
                <a:gd name="T1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5" h="22">
                  <a:moveTo>
                    <a:pt x="117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5"/>
                    <a:pt x="0" y="11"/>
                  </a:cubicBezTo>
                  <a:cubicBezTo>
                    <a:pt x="0" y="17"/>
                    <a:pt x="3" y="22"/>
                    <a:pt x="8" y="22"/>
                  </a:cubicBezTo>
                  <a:cubicBezTo>
                    <a:pt x="117" y="22"/>
                    <a:pt x="117" y="22"/>
                    <a:pt x="117" y="22"/>
                  </a:cubicBezTo>
                  <a:cubicBezTo>
                    <a:pt x="121" y="22"/>
                    <a:pt x="125" y="17"/>
                    <a:pt x="125" y="11"/>
                  </a:cubicBezTo>
                  <a:cubicBezTo>
                    <a:pt x="125" y="5"/>
                    <a:pt x="121" y="0"/>
                    <a:pt x="1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8" name="Freeform 35"/>
            <p:cNvSpPr/>
            <p:nvPr/>
          </p:nvSpPr>
          <p:spPr bwMode="auto">
            <a:xfrm>
              <a:off x="7874844" y="1778548"/>
              <a:ext cx="246829" cy="45182"/>
            </a:xfrm>
            <a:custGeom>
              <a:avLst/>
              <a:gdLst>
                <a:gd name="T0" fmla="*/ 8 w 125"/>
                <a:gd name="T1" fmla="*/ 23 h 23"/>
                <a:gd name="T2" fmla="*/ 117 w 125"/>
                <a:gd name="T3" fmla="*/ 23 h 23"/>
                <a:gd name="T4" fmla="*/ 125 w 125"/>
                <a:gd name="T5" fmla="*/ 11 h 23"/>
                <a:gd name="T6" fmla="*/ 117 w 125"/>
                <a:gd name="T7" fmla="*/ 0 h 23"/>
                <a:gd name="T8" fmla="*/ 8 w 125"/>
                <a:gd name="T9" fmla="*/ 0 h 23"/>
                <a:gd name="T10" fmla="*/ 0 w 125"/>
                <a:gd name="T11" fmla="*/ 11 h 23"/>
                <a:gd name="T12" fmla="*/ 8 w 125"/>
                <a:gd name="T1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5" h="23">
                  <a:moveTo>
                    <a:pt x="8" y="23"/>
                  </a:moveTo>
                  <a:cubicBezTo>
                    <a:pt x="117" y="23"/>
                    <a:pt x="117" y="23"/>
                    <a:pt x="117" y="23"/>
                  </a:cubicBezTo>
                  <a:cubicBezTo>
                    <a:pt x="121" y="23"/>
                    <a:pt x="125" y="17"/>
                    <a:pt x="125" y="11"/>
                  </a:cubicBezTo>
                  <a:cubicBezTo>
                    <a:pt x="125" y="5"/>
                    <a:pt x="121" y="0"/>
                    <a:pt x="11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5"/>
                    <a:pt x="0" y="11"/>
                  </a:cubicBezTo>
                  <a:cubicBezTo>
                    <a:pt x="0" y="17"/>
                    <a:pt x="3" y="23"/>
                    <a:pt x="8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2" name="Freeform 18"/>
            <p:cNvSpPr/>
            <p:nvPr/>
          </p:nvSpPr>
          <p:spPr bwMode="auto">
            <a:xfrm>
              <a:off x="8644616" y="2623624"/>
              <a:ext cx="988991" cy="1080192"/>
            </a:xfrm>
            <a:custGeom>
              <a:avLst/>
              <a:gdLst>
                <a:gd name="T0" fmla="*/ 435 w 500"/>
                <a:gd name="T1" fmla="*/ 369 h 546"/>
                <a:gd name="T2" fmla="*/ 369 w 500"/>
                <a:gd name="T3" fmla="*/ 66 h 546"/>
                <a:gd name="T4" fmla="*/ 66 w 500"/>
                <a:gd name="T5" fmla="*/ 129 h 546"/>
                <a:gd name="T6" fmla="*/ 132 w 500"/>
                <a:gd name="T7" fmla="*/ 431 h 546"/>
                <a:gd name="T8" fmla="*/ 144 w 500"/>
                <a:gd name="T9" fmla="*/ 439 h 546"/>
                <a:gd name="T10" fmla="*/ 172 w 500"/>
                <a:gd name="T11" fmla="*/ 546 h 546"/>
                <a:gd name="T12" fmla="*/ 237 w 500"/>
                <a:gd name="T13" fmla="*/ 466 h 546"/>
                <a:gd name="T14" fmla="*/ 435 w 500"/>
                <a:gd name="T15" fmla="*/ 369 h 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0" h="546">
                  <a:moveTo>
                    <a:pt x="435" y="369"/>
                  </a:moveTo>
                  <a:cubicBezTo>
                    <a:pt x="500" y="268"/>
                    <a:pt x="471" y="133"/>
                    <a:pt x="369" y="66"/>
                  </a:cubicBezTo>
                  <a:cubicBezTo>
                    <a:pt x="267" y="0"/>
                    <a:pt x="131" y="28"/>
                    <a:pt x="66" y="129"/>
                  </a:cubicBezTo>
                  <a:cubicBezTo>
                    <a:pt x="0" y="229"/>
                    <a:pt x="30" y="365"/>
                    <a:pt x="132" y="431"/>
                  </a:cubicBezTo>
                  <a:cubicBezTo>
                    <a:pt x="136" y="434"/>
                    <a:pt x="140" y="436"/>
                    <a:pt x="144" y="439"/>
                  </a:cubicBezTo>
                  <a:cubicBezTo>
                    <a:pt x="172" y="546"/>
                    <a:pt x="172" y="546"/>
                    <a:pt x="172" y="546"/>
                  </a:cubicBezTo>
                  <a:cubicBezTo>
                    <a:pt x="237" y="466"/>
                    <a:pt x="237" y="466"/>
                    <a:pt x="237" y="466"/>
                  </a:cubicBezTo>
                  <a:cubicBezTo>
                    <a:pt x="313" y="472"/>
                    <a:pt x="390" y="437"/>
                    <a:pt x="435" y="369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3" name="Freeform 36"/>
            <p:cNvSpPr>
              <a:spLocks noEditPoints="1"/>
            </p:cNvSpPr>
            <p:nvPr/>
          </p:nvSpPr>
          <p:spPr bwMode="auto">
            <a:xfrm>
              <a:off x="8949178" y="2841169"/>
              <a:ext cx="369825" cy="552228"/>
            </a:xfrm>
            <a:custGeom>
              <a:avLst/>
              <a:gdLst>
                <a:gd name="T0" fmla="*/ 93 w 187"/>
                <a:gd name="T1" fmla="*/ 1 h 279"/>
                <a:gd name="T2" fmla="*/ 18 w 187"/>
                <a:gd name="T3" fmla="*/ 38 h 279"/>
                <a:gd name="T4" fmla="*/ 2 w 187"/>
                <a:gd name="T5" fmla="*/ 103 h 279"/>
                <a:gd name="T6" fmla="*/ 27 w 187"/>
                <a:gd name="T7" fmla="*/ 158 h 279"/>
                <a:gd name="T8" fmla="*/ 27 w 187"/>
                <a:gd name="T9" fmla="*/ 158 h 279"/>
                <a:gd name="T10" fmla="*/ 42 w 187"/>
                <a:gd name="T11" fmla="*/ 204 h 279"/>
                <a:gd name="T12" fmla="*/ 51 w 187"/>
                <a:gd name="T13" fmla="*/ 269 h 279"/>
                <a:gd name="T14" fmla="*/ 55 w 187"/>
                <a:gd name="T15" fmla="*/ 273 h 279"/>
                <a:gd name="T16" fmla="*/ 91 w 187"/>
                <a:gd name="T17" fmla="*/ 279 h 279"/>
                <a:gd name="T18" fmla="*/ 134 w 187"/>
                <a:gd name="T19" fmla="*/ 271 h 279"/>
                <a:gd name="T20" fmla="*/ 144 w 187"/>
                <a:gd name="T21" fmla="*/ 246 h 279"/>
                <a:gd name="T22" fmla="*/ 149 w 187"/>
                <a:gd name="T23" fmla="*/ 184 h 279"/>
                <a:gd name="T24" fmla="*/ 160 w 187"/>
                <a:gd name="T25" fmla="*/ 156 h 279"/>
                <a:gd name="T26" fmla="*/ 176 w 187"/>
                <a:gd name="T27" fmla="*/ 127 h 279"/>
                <a:gd name="T28" fmla="*/ 185 w 187"/>
                <a:gd name="T29" fmla="*/ 70 h 279"/>
                <a:gd name="T30" fmla="*/ 94 w 187"/>
                <a:gd name="T31" fmla="*/ 1 h 279"/>
                <a:gd name="T32" fmla="*/ 164 w 187"/>
                <a:gd name="T33" fmla="*/ 74 h 279"/>
                <a:gd name="T34" fmla="*/ 130 w 187"/>
                <a:gd name="T35" fmla="*/ 169 h 279"/>
                <a:gd name="T36" fmla="*/ 127 w 187"/>
                <a:gd name="T37" fmla="*/ 184 h 279"/>
                <a:gd name="T38" fmla="*/ 125 w 187"/>
                <a:gd name="T39" fmla="*/ 193 h 279"/>
                <a:gd name="T40" fmla="*/ 103 w 187"/>
                <a:gd name="T41" fmla="*/ 199 h 279"/>
                <a:gd name="T42" fmla="*/ 101 w 187"/>
                <a:gd name="T43" fmla="*/ 148 h 279"/>
                <a:gd name="T44" fmla="*/ 125 w 187"/>
                <a:gd name="T45" fmla="*/ 71 h 279"/>
                <a:gd name="T46" fmla="*/ 112 w 187"/>
                <a:gd name="T47" fmla="*/ 65 h 279"/>
                <a:gd name="T48" fmla="*/ 99 w 187"/>
                <a:gd name="T49" fmla="*/ 66 h 279"/>
                <a:gd name="T50" fmla="*/ 75 w 187"/>
                <a:gd name="T51" fmla="*/ 68 h 279"/>
                <a:gd name="T52" fmla="*/ 66 w 187"/>
                <a:gd name="T53" fmla="*/ 69 h 279"/>
                <a:gd name="T54" fmla="*/ 52 w 187"/>
                <a:gd name="T55" fmla="*/ 77 h 279"/>
                <a:gd name="T56" fmla="*/ 83 w 187"/>
                <a:gd name="T57" fmla="*/ 153 h 279"/>
                <a:gd name="T58" fmla="*/ 65 w 187"/>
                <a:gd name="T59" fmla="*/ 198 h 279"/>
                <a:gd name="T60" fmla="*/ 62 w 187"/>
                <a:gd name="T61" fmla="*/ 194 h 279"/>
                <a:gd name="T62" fmla="*/ 60 w 187"/>
                <a:gd name="T63" fmla="*/ 185 h 279"/>
                <a:gd name="T64" fmla="*/ 57 w 187"/>
                <a:gd name="T65" fmla="*/ 170 h 279"/>
                <a:gd name="T66" fmla="*/ 31 w 187"/>
                <a:gd name="T67" fmla="*/ 122 h 279"/>
                <a:gd name="T68" fmla="*/ 23 w 187"/>
                <a:gd name="T69" fmla="*/ 76 h 279"/>
                <a:gd name="T70" fmla="*/ 36 w 187"/>
                <a:gd name="T71" fmla="*/ 47 h 279"/>
                <a:gd name="T72" fmla="*/ 93 w 187"/>
                <a:gd name="T73" fmla="*/ 20 h 279"/>
                <a:gd name="T74" fmla="*/ 93 w 187"/>
                <a:gd name="T75" fmla="*/ 19 h 279"/>
                <a:gd name="T76" fmla="*/ 150 w 187"/>
                <a:gd name="T77" fmla="*/ 45 h 279"/>
                <a:gd name="T78" fmla="*/ 72 w 187"/>
                <a:gd name="T79" fmla="*/ 71 h 279"/>
                <a:gd name="T80" fmla="*/ 80 w 187"/>
                <a:gd name="T81" fmla="*/ 76 h 279"/>
                <a:gd name="T82" fmla="*/ 83 w 187"/>
                <a:gd name="T83" fmla="*/ 69 h 279"/>
                <a:gd name="T84" fmla="*/ 91 w 187"/>
                <a:gd name="T85" fmla="*/ 69 h 279"/>
                <a:gd name="T86" fmla="*/ 95 w 187"/>
                <a:gd name="T87" fmla="*/ 69 h 279"/>
                <a:gd name="T88" fmla="*/ 98 w 187"/>
                <a:gd name="T89" fmla="*/ 79 h 279"/>
                <a:gd name="T90" fmla="*/ 103 w 187"/>
                <a:gd name="T91" fmla="*/ 77 h 279"/>
                <a:gd name="T92" fmla="*/ 116 w 187"/>
                <a:gd name="T93" fmla="*/ 78 h 279"/>
                <a:gd name="T94" fmla="*/ 63 w 187"/>
                <a:gd name="T95" fmla="*/ 80 h 279"/>
                <a:gd name="T96" fmla="*/ 72 w 187"/>
                <a:gd name="T97" fmla="*/ 71 h 279"/>
                <a:gd name="T98" fmla="*/ 114 w 187"/>
                <a:gd name="T99" fmla="*/ 71 h 279"/>
                <a:gd name="T100" fmla="*/ 115 w 187"/>
                <a:gd name="T101" fmla="*/ 69 h 279"/>
                <a:gd name="T102" fmla="*/ 107 w 187"/>
                <a:gd name="T103" fmla="*/ 68 h 279"/>
                <a:gd name="T104" fmla="*/ 103 w 187"/>
                <a:gd name="T105" fmla="*/ 69 h 279"/>
                <a:gd name="T106" fmla="*/ 62 w 187"/>
                <a:gd name="T107" fmla="*/ 77 h 279"/>
                <a:gd name="T108" fmla="*/ 62 w 187"/>
                <a:gd name="T109" fmla="*/ 7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7" h="279">
                  <a:moveTo>
                    <a:pt x="94" y="1"/>
                  </a:moveTo>
                  <a:cubicBezTo>
                    <a:pt x="93" y="1"/>
                    <a:pt x="93" y="1"/>
                    <a:pt x="93" y="1"/>
                  </a:cubicBezTo>
                  <a:cubicBezTo>
                    <a:pt x="93" y="1"/>
                    <a:pt x="93" y="1"/>
                    <a:pt x="92" y="1"/>
                  </a:cubicBezTo>
                  <a:cubicBezTo>
                    <a:pt x="53" y="2"/>
                    <a:pt x="30" y="21"/>
                    <a:pt x="18" y="38"/>
                  </a:cubicBezTo>
                  <a:cubicBezTo>
                    <a:pt x="6" y="54"/>
                    <a:pt x="2" y="71"/>
                    <a:pt x="2" y="73"/>
                  </a:cubicBezTo>
                  <a:cubicBezTo>
                    <a:pt x="0" y="82"/>
                    <a:pt x="0" y="92"/>
                    <a:pt x="2" y="103"/>
                  </a:cubicBezTo>
                  <a:cubicBezTo>
                    <a:pt x="4" y="112"/>
                    <a:pt x="7" y="121"/>
                    <a:pt x="11" y="130"/>
                  </a:cubicBezTo>
                  <a:cubicBezTo>
                    <a:pt x="18" y="146"/>
                    <a:pt x="26" y="157"/>
                    <a:pt x="27" y="158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34" y="166"/>
                    <a:pt x="37" y="180"/>
                    <a:pt x="37" y="185"/>
                  </a:cubicBezTo>
                  <a:cubicBezTo>
                    <a:pt x="37" y="193"/>
                    <a:pt x="40" y="200"/>
                    <a:pt x="42" y="204"/>
                  </a:cubicBezTo>
                  <a:cubicBezTo>
                    <a:pt x="41" y="222"/>
                    <a:pt x="41" y="236"/>
                    <a:pt x="43" y="248"/>
                  </a:cubicBezTo>
                  <a:cubicBezTo>
                    <a:pt x="45" y="257"/>
                    <a:pt x="47" y="265"/>
                    <a:pt x="51" y="269"/>
                  </a:cubicBezTo>
                  <a:cubicBezTo>
                    <a:pt x="52" y="272"/>
                    <a:pt x="52" y="272"/>
                    <a:pt x="52" y="272"/>
                  </a:cubicBezTo>
                  <a:cubicBezTo>
                    <a:pt x="55" y="273"/>
                    <a:pt x="55" y="273"/>
                    <a:pt x="55" y="273"/>
                  </a:cubicBezTo>
                  <a:cubicBezTo>
                    <a:pt x="61" y="275"/>
                    <a:pt x="73" y="279"/>
                    <a:pt x="91" y="279"/>
                  </a:cubicBezTo>
                  <a:cubicBezTo>
                    <a:pt x="91" y="279"/>
                    <a:pt x="91" y="279"/>
                    <a:pt x="91" y="279"/>
                  </a:cubicBezTo>
                  <a:cubicBezTo>
                    <a:pt x="104" y="278"/>
                    <a:pt x="117" y="276"/>
                    <a:pt x="131" y="272"/>
                  </a:cubicBezTo>
                  <a:cubicBezTo>
                    <a:pt x="134" y="271"/>
                    <a:pt x="134" y="271"/>
                    <a:pt x="134" y="271"/>
                  </a:cubicBezTo>
                  <a:cubicBezTo>
                    <a:pt x="137" y="268"/>
                    <a:pt x="137" y="268"/>
                    <a:pt x="137" y="268"/>
                  </a:cubicBezTo>
                  <a:cubicBezTo>
                    <a:pt x="140" y="263"/>
                    <a:pt x="142" y="256"/>
                    <a:pt x="144" y="246"/>
                  </a:cubicBezTo>
                  <a:cubicBezTo>
                    <a:pt x="146" y="234"/>
                    <a:pt x="146" y="220"/>
                    <a:pt x="145" y="202"/>
                  </a:cubicBezTo>
                  <a:cubicBezTo>
                    <a:pt x="147" y="198"/>
                    <a:pt x="150" y="192"/>
                    <a:pt x="149" y="184"/>
                  </a:cubicBezTo>
                  <a:cubicBezTo>
                    <a:pt x="150" y="178"/>
                    <a:pt x="152" y="164"/>
                    <a:pt x="159" y="156"/>
                  </a:cubicBezTo>
                  <a:cubicBezTo>
                    <a:pt x="160" y="156"/>
                    <a:pt x="160" y="156"/>
                    <a:pt x="160" y="156"/>
                  </a:cubicBezTo>
                  <a:cubicBezTo>
                    <a:pt x="160" y="155"/>
                    <a:pt x="160" y="155"/>
                    <a:pt x="160" y="155"/>
                  </a:cubicBezTo>
                  <a:cubicBezTo>
                    <a:pt x="160" y="155"/>
                    <a:pt x="169" y="143"/>
                    <a:pt x="176" y="127"/>
                  </a:cubicBezTo>
                  <a:cubicBezTo>
                    <a:pt x="180" y="118"/>
                    <a:pt x="183" y="108"/>
                    <a:pt x="185" y="100"/>
                  </a:cubicBezTo>
                  <a:cubicBezTo>
                    <a:pt x="187" y="89"/>
                    <a:pt x="187" y="79"/>
                    <a:pt x="185" y="70"/>
                  </a:cubicBezTo>
                  <a:cubicBezTo>
                    <a:pt x="184" y="67"/>
                    <a:pt x="180" y="51"/>
                    <a:pt x="168" y="35"/>
                  </a:cubicBezTo>
                  <a:cubicBezTo>
                    <a:pt x="156" y="19"/>
                    <a:pt x="133" y="0"/>
                    <a:pt x="94" y="1"/>
                  </a:cubicBezTo>
                  <a:close/>
                  <a:moveTo>
                    <a:pt x="164" y="73"/>
                  </a:moveTo>
                  <a:cubicBezTo>
                    <a:pt x="164" y="74"/>
                    <a:pt x="164" y="74"/>
                    <a:pt x="164" y="74"/>
                  </a:cubicBezTo>
                  <a:cubicBezTo>
                    <a:pt x="171" y="102"/>
                    <a:pt x="144" y="140"/>
                    <a:pt x="142" y="144"/>
                  </a:cubicBezTo>
                  <a:cubicBezTo>
                    <a:pt x="136" y="150"/>
                    <a:pt x="132" y="159"/>
                    <a:pt x="130" y="169"/>
                  </a:cubicBezTo>
                  <a:cubicBezTo>
                    <a:pt x="128" y="176"/>
                    <a:pt x="127" y="182"/>
                    <a:pt x="127" y="183"/>
                  </a:cubicBezTo>
                  <a:cubicBezTo>
                    <a:pt x="127" y="184"/>
                    <a:pt x="127" y="184"/>
                    <a:pt x="127" y="184"/>
                  </a:cubicBezTo>
                  <a:cubicBezTo>
                    <a:pt x="127" y="184"/>
                    <a:pt x="127" y="184"/>
                    <a:pt x="127" y="184"/>
                  </a:cubicBezTo>
                  <a:cubicBezTo>
                    <a:pt x="127" y="189"/>
                    <a:pt x="125" y="192"/>
                    <a:pt x="125" y="193"/>
                  </a:cubicBezTo>
                  <a:cubicBezTo>
                    <a:pt x="122" y="195"/>
                    <a:pt x="122" y="195"/>
                    <a:pt x="122" y="195"/>
                  </a:cubicBezTo>
                  <a:cubicBezTo>
                    <a:pt x="115" y="197"/>
                    <a:pt x="109" y="199"/>
                    <a:pt x="103" y="199"/>
                  </a:cubicBezTo>
                  <a:cubicBezTo>
                    <a:pt x="102" y="152"/>
                    <a:pt x="102" y="152"/>
                    <a:pt x="102" y="152"/>
                  </a:cubicBezTo>
                  <a:cubicBezTo>
                    <a:pt x="102" y="151"/>
                    <a:pt x="102" y="149"/>
                    <a:pt x="101" y="148"/>
                  </a:cubicBezTo>
                  <a:cubicBezTo>
                    <a:pt x="128" y="72"/>
                    <a:pt x="128" y="72"/>
                    <a:pt x="128" y="72"/>
                  </a:cubicBezTo>
                  <a:cubicBezTo>
                    <a:pt x="125" y="71"/>
                    <a:pt x="125" y="71"/>
                    <a:pt x="125" y="71"/>
                  </a:cubicBezTo>
                  <a:cubicBezTo>
                    <a:pt x="125" y="70"/>
                    <a:pt x="125" y="69"/>
                    <a:pt x="124" y="69"/>
                  </a:cubicBezTo>
                  <a:cubicBezTo>
                    <a:pt x="122" y="64"/>
                    <a:pt x="117" y="64"/>
                    <a:pt x="112" y="65"/>
                  </a:cubicBezTo>
                  <a:cubicBezTo>
                    <a:pt x="112" y="65"/>
                    <a:pt x="111" y="64"/>
                    <a:pt x="110" y="63"/>
                  </a:cubicBezTo>
                  <a:cubicBezTo>
                    <a:pt x="106" y="62"/>
                    <a:pt x="102" y="63"/>
                    <a:pt x="99" y="66"/>
                  </a:cubicBezTo>
                  <a:cubicBezTo>
                    <a:pt x="96" y="65"/>
                    <a:pt x="92" y="65"/>
                    <a:pt x="89" y="66"/>
                  </a:cubicBezTo>
                  <a:cubicBezTo>
                    <a:pt x="85" y="64"/>
                    <a:pt x="79" y="65"/>
                    <a:pt x="75" y="68"/>
                  </a:cubicBezTo>
                  <a:cubicBezTo>
                    <a:pt x="74" y="67"/>
                    <a:pt x="72" y="66"/>
                    <a:pt x="70" y="67"/>
                  </a:cubicBezTo>
                  <a:cubicBezTo>
                    <a:pt x="69" y="67"/>
                    <a:pt x="67" y="68"/>
                    <a:pt x="66" y="69"/>
                  </a:cubicBezTo>
                  <a:cubicBezTo>
                    <a:pt x="61" y="65"/>
                    <a:pt x="56" y="70"/>
                    <a:pt x="55" y="76"/>
                  </a:cubicBezTo>
                  <a:cubicBezTo>
                    <a:pt x="52" y="77"/>
                    <a:pt x="52" y="77"/>
                    <a:pt x="52" y="77"/>
                  </a:cubicBezTo>
                  <a:cubicBezTo>
                    <a:pt x="85" y="149"/>
                    <a:pt x="85" y="149"/>
                    <a:pt x="85" y="149"/>
                  </a:cubicBezTo>
                  <a:cubicBezTo>
                    <a:pt x="84" y="150"/>
                    <a:pt x="83" y="151"/>
                    <a:pt x="83" y="153"/>
                  </a:cubicBezTo>
                  <a:cubicBezTo>
                    <a:pt x="84" y="201"/>
                    <a:pt x="84" y="201"/>
                    <a:pt x="84" y="201"/>
                  </a:cubicBezTo>
                  <a:cubicBezTo>
                    <a:pt x="76" y="200"/>
                    <a:pt x="69" y="199"/>
                    <a:pt x="65" y="198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2" y="194"/>
                    <a:pt x="62" y="194"/>
                    <a:pt x="62" y="194"/>
                  </a:cubicBezTo>
                  <a:cubicBezTo>
                    <a:pt x="62" y="194"/>
                    <a:pt x="59" y="190"/>
                    <a:pt x="60" y="186"/>
                  </a:cubicBezTo>
                  <a:cubicBezTo>
                    <a:pt x="60" y="185"/>
                    <a:pt x="60" y="185"/>
                    <a:pt x="60" y="185"/>
                  </a:cubicBezTo>
                  <a:cubicBezTo>
                    <a:pt x="60" y="184"/>
                    <a:pt x="60" y="184"/>
                    <a:pt x="60" y="184"/>
                  </a:cubicBezTo>
                  <a:cubicBezTo>
                    <a:pt x="59" y="183"/>
                    <a:pt x="59" y="178"/>
                    <a:pt x="57" y="170"/>
                  </a:cubicBezTo>
                  <a:cubicBezTo>
                    <a:pt x="54" y="160"/>
                    <a:pt x="50" y="152"/>
                    <a:pt x="45" y="145"/>
                  </a:cubicBezTo>
                  <a:cubicBezTo>
                    <a:pt x="44" y="144"/>
                    <a:pt x="37" y="134"/>
                    <a:pt x="31" y="122"/>
                  </a:cubicBezTo>
                  <a:cubicBezTo>
                    <a:pt x="25" y="109"/>
                    <a:pt x="19" y="92"/>
                    <a:pt x="23" y="76"/>
                  </a:cubicBezTo>
                  <a:cubicBezTo>
                    <a:pt x="23" y="76"/>
                    <a:pt x="23" y="76"/>
                    <a:pt x="23" y="76"/>
                  </a:cubicBezTo>
                  <a:cubicBezTo>
                    <a:pt x="23" y="76"/>
                    <a:pt x="23" y="76"/>
                    <a:pt x="23" y="76"/>
                  </a:cubicBezTo>
                  <a:cubicBezTo>
                    <a:pt x="23" y="76"/>
                    <a:pt x="26" y="61"/>
                    <a:pt x="36" y="47"/>
                  </a:cubicBezTo>
                  <a:cubicBezTo>
                    <a:pt x="49" y="29"/>
                    <a:pt x="68" y="20"/>
                    <a:pt x="92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93" y="20"/>
                    <a:pt x="93" y="19"/>
                    <a:pt x="94" y="19"/>
                  </a:cubicBezTo>
                  <a:cubicBezTo>
                    <a:pt x="118" y="19"/>
                    <a:pt x="137" y="27"/>
                    <a:pt x="150" y="45"/>
                  </a:cubicBezTo>
                  <a:cubicBezTo>
                    <a:pt x="160" y="58"/>
                    <a:pt x="164" y="73"/>
                    <a:pt x="164" y="73"/>
                  </a:cubicBezTo>
                  <a:close/>
                  <a:moveTo>
                    <a:pt x="72" y="71"/>
                  </a:moveTo>
                  <a:cubicBezTo>
                    <a:pt x="71" y="72"/>
                    <a:pt x="70" y="75"/>
                    <a:pt x="71" y="77"/>
                  </a:cubicBezTo>
                  <a:cubicBezTo>
                    <a:pt x="73" y="80"/>
                    <a:pt x="78" y="79"/>
                    <a:pt x="80" y="76"/>
                  </a:cubicBezTo>
                  <a:cubicBezTo>
                    <a:pt x="80" y="74"/>
                    <a:pt x="80" y="72"/>
                    <a:pt x="79" y="70"/>
                  </a:cubicBezTo>
                  <a:cubicBezTo>
                    <a:pt x="80" y="69"/>
                    <a:pt x="81" y="69"/>
                    <a:pt x="83" y="69"/>
                  </a:cubicBezTo>
                  <a:cubicBezTo>
                    <a:pt x="76" y="75"/>
                    <a:pt x="89" y="83"/>
                    <a:pt x="91" y="73"/>
                  </a:cubicBezTo>
                  <a:cubicBezTo>
                    <a:pt x="92" y="71"/>
                    <a:pt x="91" y="70"/>
                    <a:pt x="91" y="69"/>
                  </a:cubicBezTo>
                  <a:cubicBezTo>
                    <a:pt x="91" y="69"/>
                    <a:pt x="92" y="69"/>
                    <a:pt x="92" y="69"/>
                  </a:cubicBezTo>
                  <a:cubicBezTo>
                    <a:pt x="93" y="69"/>
                    <a:pt x="94" y="69"/>
                    <a:pt x="95" y="69"/>
                  </a:cubicBezTo>
                  <a:cubicBezTo>
                    <a:pt x="95" y="69"/>
                    <a:pt x="95" y="69"/>
                    <a:pt x="95" y="69"/>
                  </a:cubicBezTo>
                  <a:cubicBezTo>
                    <a:pt x="92" y="72"/>
                    <a:pt x="93" y="80"/>
                    <a:pt x="98" y="79"/>
                  </a:cubicBezTo>
                  <a:cubicBezTo>
                    <a:pt x="100" y="78"/>
                    <a:pt x="101" y="78"/>
                    <a:pt x="102" y="76"/>
                  </a:cubicBezTo>
                  <a:cubicBezTo>
                    <a:pt x="103" y="77"/>
                    <a:pt x="103" y="77"/>
                    <a:pt x="103" y="77"/>
                  </a:cubicBezTo>
                  <a:cubicBezTo>
                    <a:pt x="108" y="79"/>
                    <a:pt x="111" y="77"/>
                    <a:pt x="113" y="74"/>
                  </a:cubicBezTo>
                  <a:cubicBezTo>
                    <a:pt x="113" y="76"/>
                    <a:pt x="114" y="77"/>
                    <a:pt x="116" y="78"/>
                  </a:cubicBezTo>
                  <a:cubicBezTo>
                    <a:pt x="92" y="144"/>
                    <a:pt x="92" y="144"/>
                    <a:pt x="92" y="144"/>
                  </a:cubicBezTo>
                  <a:cubicBezTo>
                    <a:pt x="63" y="80"/>
                    <a:pt x="63" y="80"/>
                    <a:pt x="63" y="80"/>
                  </a:cubicBezTo>
                  <a:cubicBezTo>
                    <a:pt x="69" y="82"/>
                    <a:pt x="70" y="76"/>
                    <a:pt x="68" y="72"/>
                  </a:cubicBezTo>
                  <a:cubicBezTo>
                    <a:pt x="69" y="71"/>
                    <a:pt x="70" y="71"/>
                    <a:pt x="72" y="71"/>
                  </a:cubicBezTo>
                  <a:close/>
                  <a:moveTo>
                    <a:pt x="115" y="69"/>
                  </a:moveTo>
                  <a:cubicBezTo>
                    <a:pt x="115" y="70"/>
                    <a:pt x="114" y="70"/>
                    <a:pt x="114" y="71"/>
                  </a:cubicBezTo>
                  <a:cubicBezTo>
                    <a:pt x="114" y="70"/>
                    <a:pt x="114" y="69"/>
                    <a:pt x="114" y="69"/>
                  </a:cubicBezTo>
                  <a:cubicBezTo>
                    <a:pt x="114" y="69"/>
                    <a:pt x="115" y="69"/>
                    <a:pt x="115" y="69"/>
                  </a:cubicBezTo>
                  <a:close/>
                  <a:moveTo>
                    <a:pt x="102" y="67"/>
                  </a:moveTo>
                  <a:cubicBezTo>
                    <a:pt x="104" y="67"/>
                    <a:pt x="105" y="67"/>
                    <a:pt x="107" y="68"/>
                  </a:cubicBezTo>
                  <a:cubicBezTo>
                    <a:pt x="106" y="69"/>
                    <a:pt x="105" y="70"/>
                    <a:pt x="104" y="71"/>
                  </a:cubicBezTo>
                  <a:cubicBezTo>
                    <a:pt x="103" y="70"/>
                    <a:pt x="103" y="69"/>
                    <a:pt x="103" y="69"/>
                  </a:cubicBezTo>
                  <a:cubicBezTo>
                    <a:pt x="103" y="68"/>
                    <a:pt x="102" y="68"/>
                    <a:pt x="102" y="67"/>
                  </a:cubicBezTo>
                  <a:close/>
                  <a:moveTo>
                    <a:pt x="62" y="77"/>
                  </a:moveTo>
                  <a:cubicBezTo>
                    <a:pt x="62" y="77"/>
                    <a:pt x="62" y="77"/>
                    <a:pt x="62" y="77"/>
                  </a:cubicBezTo>
                  <a:cubicBezTo>
                    <a:pt x="62" y="77"/>
                    <a:pt x="62" y="77"/>
                    <a:pt x="62" y="77"/>
                  </a:cubicBezTo>
                  <a:cubicBezTo>
                    <a:pt x="62" y="77"/>
                    <a:pt x="62" y="77"/>
                    <a:pt x="62" y="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0" name="Freeform 19"/>
            <p:cNvSpPr/>
            <p:nvPr/>
          </p:nvSpPr>
          <p:spPr bwMode="auto">
            <a:xfrm>
              <a:off x="8751476" y="1281919"/>
              <a:ext cx="977276" cy="1092742"/>
            </a:xfrm>
            <a:custGeom>
              <a:avLst/>
              <a:gdLst>
                <a:gd name="T0" fmla="*/ 455 w 494"/>
                <a:gd name="T1" fmla="*/ 317 h 552"/>
                <a:gd name="T2" fmla="*/ 317 w 494"/>
                <a:gd name="T3" fmla="*/ 39 h 552"/>
                <a:gd name="T4" fmla="*/ 39 w 494"/>
                <a:gd name="T5" fmla="*/ 174 h 552"/>
                <a:gd name="T6" fmla="*/ 176 w 494"/>
                <a:gd name="T7" fmla="*/ 451 h 552"/>
                <a:gd name="T8" fmla="*/ 190 w 494"/>
                <a:gd name="T9" fmla="*/ 455 h 552"/>
                <a:gd name="T10" fmla="*/ 243 w 494"/>
                <a:gd name="T11" fmla="*/ 552 h 552"/>
                <a:gd name="T12" fmla="*/ 287 w 494"/>
                <a:gd name="T13" fmla="*/ 460 h 552"/>
                <a:gd name="T14" fmla="*/ 455 w 494"/>
                <a:gd name="T15" fmla="*/ 317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4" h="552">
                  <a:moveTo>
                    <a:pt x="455" y="317"/>
                  </a:moveTo>
                  <a:cubicBezTo>
                    <a:pt x="494" y="203"/>
                    <a:pt x="432" y="79"/>
                    <a:pt x="317" y="39"/>
                  </a:cubicBezTo>
                  <a:cubicBezTo>
                    <a:pt x="202" y="0"/>
                    <a:pt x="78" y="60"/>
                    <a:pt x="39" y="174"/>
                  </a:cubicBezTo>
                  <a:cubicBezTo>
                    <a:pt x="0" y="287"/>
                    <a:pt x="61" y="412"/>
                    <a:pt x="176" y="451"/>
                  </a:cubicBezTo>
                  <a:cubicBezTo>
                    <a:pt x="181" y="453"/>
                    <a:pt x="186" y="454"/>
                    <a:pt x="190" y="455"/>
                  </a:cubicBezTo>
                  <a:cubicBezTo>
                    <a:pt x="243" y="552"/>
                    <a:pt x="243" y="552"/>
                    <a:pt x="243" y="552"/>
                  </a:cubicBezTo>
                  <a:cubicBezTo>
                    <a:pt x="287" y="460"/>
                    <a:pt x="287" y="460"/>
                    <a:pt x="287" y="460"/>
                  </a:cubicBezTo>
                  <a:cubicBezTo>
                    <a:pt x="362" y="446"/>
                    <a:pt x="428" y="394"/>
                    <a:pt x="455" y="317"/>
                  </a:cubicBezTo>
                  <a:close/>
                </a:path>
              </a:pathLst>
            </a:custGeom>
            <a:solidFill>
              <a:srgbClr val="0053A3"/>
            </a:solidFill>
            <a:ln>
              <a:noFill/>
            </a:ln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1" name="Freeform 38"/>
            <p:cNvSpPr>
              <a:spLocks noEditPoints="1"/>
            </p:cNvSpPr>
            <p:nvPr/>
          </p:nvSpPr>
          <p:spPr bwMode="auto">
            <a:xfrm>
              <a:off x="8931368" y="1554686"/>
              <a:ext cx="627532" cy="435925"/>
            </a:xfrm>
            <a:custGeom>
              <a:avLst/>
              <a:gdLst>
                <a:gd name="T0" fmla="*/ 314 w 317"/>
                <a:gd name="T1" fmla="*/ 82 h 220"/>
                <a:gd name="T2" fmla="*/ 309 w 317"/>
                <a:gd name="T3" fmla="*/ 75 h 220"/>
                <a:gd name="T4" fmla="*/ 303 w 317"/>
                <a:gd name="T5" fmla="*/ 71 h 220"/>
                <a:gd name="T6" fmla="*/ 302 w 317"/>
                <a:gd name="T7" fmla="*/ 72 h 220"/>
                <a:gd name="T8" fmla="*/ 306 w 317"/>
                <a:gd name="T9" fmla="*/ 83 h 220"/>
                <a:gd name="T10" fmla="*/ 307 w 317"/>
                <a:gd name="T11" fmla="*/ 87 h 220"/>
                <a:gd name="T12" fmla="*/ 305 w 317"/>
                <a:gd name="T13" fmla="*/ 92 h 220"/>
                <a:gd name="T14" fmla="*/ 303 w 317"/>
                <a:gd name="T15" fmla="*/ 94 h 220"/>
                <a:gd name="T16" fmla="*/ 302 w 317"/>
                <a:gd name="T17" fmla="*/ 94 h 220"/>
                <a:gd name="T18" fmla="*/ 303 w 317"/>
                <a:gd name="T19" fmla="*/ 94 h 220"/>
                <a:gd name="T20" fmla="*/ 303 w 317"/>
                <a:gd name="T21" fmla="*/ 94 h 220"/>
                <a:gd name="T22" fmla="*/ 301 w 317"/>
                <a:gd name="T23" fmla="*/ 95 h 220"/>
                <a:gd name="T24" fmla="*/ 298 w 317"/>
                <a:gd name="T25" fmla="*/ 96 h 220"/>
                <a:gd name="T26" fmla="*/ 159 w 317"/>
                <a:gd name="T27" fmla="*/ 0 h 220"/>
                <a:gd name="T28" fmla="*/ 17 w 317"/>
                <a:gd name="T29" fmla="*/ 11 h 220"/>
                <a:gd name="T30" fmla="*/ 20 w 317"/>
                <a:gd name="T31" fmla="*/ 99 h 220"/>
                <a:gd name="T32" fmla="*/ 9 w 317"/>
                <a:gd name="T33" fmla="*/ 99 h 220"/>
                <a:gd name="T34" fmla="*/ 9 w 317"/>
                <a:gd name="T35" fmla="*/ 146 h 220"/>
                <a:gd name="T36" fmla="*/ 91 w 317"/>
                <a:gd name="T37" fmla="*/ 185 h 220"/>
                <a:gd name="T38" fmla="*/ 113 w 317"/>
                <a:gd name="T39" fmla="*/ 220 h 220"/>
                <a:gd name="T40" fmla="*/ 135 w 317"/>
                <a:gd name="T41" fmla="*/ 196 h 220"/>
                <a:gd name="T42" fmla="*/ 177 w 317"/>
                <a:gd name="T43" fmla="*/ 197 h 220"/>
                <a:gd name="T44" fmla="*/ 196 w 317"/>
                <a:gd name="T45" fmla="*/ 220 h 220"/>
                <a:gd name="T46" fmla="*/ 220 w 317"/>
                <a:gd name="T47" fmla="*/ 187 h 220"/>
                <a:gd name="T48" fmla="*/ 303 w 317"/>
                <a:gd name="T49" fmla="*/ 110 h 220"/>
                <a:gd name="T50" fmla="*/ 309 w 317"/>
                <a:gd name="T51" fmla="*/ 106 h 220"/>
                <a:gd name="T52" fmla="*/ 311 w 317"/>
                <a:gd name="T53" fmla="*/ 104 h 220"/>
                <a:gd name="T54" fmla="*/ 312 w 317"/>
                <a:gd name="T55" fmla="*/ 104 h 220"/>
                <a:gd name="T56" fmla="*/ 312 w 317"/>
                <a:gd name="T57" fmla="*/ 103 h 220"/>
                <a:gd name="T58" fmla="*/ 312 w 317"/>
                <a:gd name="T59" fmla="*/ 103 h 220"/>
                <a:gd name="T60" fmla="*/ 316 w 317"/>
                <a:gd name="T61" fmla="*/ 96 h 220"/>
                <a:gd name="T62" fmla="*/ 316 w 317"/>
                <a:gd name="T63" fmla="*/ 85 h 220"/>
                <a:gd name="T64" fmla="*/ 52 w 317"/>
                <a:gd name="T65" fmla="*/ 99 h 220"/>
                <a:gd name="T66" fmla="*/ 76 w 317"/>
                <a:gd name="T67" fmla="*/ 99 h 220"/>
                <a:gd name="T68" fmla="*/ 201 w 317"/>
                <a:gd name="T69" fmla="*/ 24 h 220"/>
                <a:gd name="T70" fmla="*/ 158 w 317"/>
                <a:gd name="T71" fmla="*/ 31 h 220"/>
                <a:gd name="T72" fmla="*/ 119 w 317"/>
                <a:gd name="T73" fmla="*/ 37 h 220"/>
                <a:gd name="T74" fmla="*/ 113 w 317"/>
                <a:gd name="T75" fmla="*/ 25 h 220"/>
                <a:gd name="T76" fmla="*/ 158 w 317"/>
                <a:gd name="T77" fmla="*/ 12 h 220"/>
                <a:gd name="T78" fmla="*/ 201 w 317"/>
                <a:gd name="T79" fmla="*/ 2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17" h="220">
                  <a:moveTo>
                    <a:pt x="316" y="85"/>
                  </a:moveTo>
                  <a:cubicBezTo>
                    <a:pt x="315" y="84"/>
                    <a:pt x="315" y="83"/>
                    <a:pt x="314" y="82"/>
                  </a:cubicBezTo>
                  <a:cubicBezTo>
                    <a:pt x="314" y="81"/>
                    <a:pt x="313" y="80"/>
                    <a:pt x="313" y="79"/>
                  </a:cubicBezTo>
                  <a:cubicBezTo>
                    <a:pt x="311" y="78"/>
                    <a:pt x="310" y="77"/>
                    <a:pt x="309" y="75"/>
                  </a:cubicBezTo>
                  <a:cubicBezTo>
                    <a:pt x="308" y="74"/>
                    <a:pt x="307" y="74"/>
                    <a:pt x="306" y="73"/>
                  </a:cubicBezTo>
                  <a:cubicBezTo>
                    <a:pt x="305" y="72"/>
                    <a:pt x="304" y="71"/>
                    <a:pt x="303" y="71"/>
                  </a:cubicBezTo>
                  <a:cubicBezTo>
                    <a:pt x="302" y="70"/>
                    <a:pt x="301" y="70"/>
                    <a:pt x="301" y="70"/>
                  </a:cubicBezTo>
                  <a:cubicBezTo>
                    <a:pt x="301" y="70"/>
                    <a:pt x="301" y="71"/>
                    <a:pt x="302" y="72"/>
                  </a:cubicBezTo>
                  <a:cubicBezTo>
                    <a:pt x="303" y="74"/>
                    <a:pt x="304" y="76"/>
                    <a:pt x="305" y="78"/>
                  </a:cubicBezTo>
                  <a:cubicBezTo>
                    <a:pt x="305" y="80"/>
                    <a:pt x="306" y="81"/>
                    <a:pt x="306" y="83"/>
                  </a:cubicBezTo>
                  <a:cubicBezTo>
                    <a:pt x="306" y="83"/>
                    <a:pt x="306" y="84"/>
                    <a:pt x="306" y="85"/>
                  </a:cubicBezTo>
                  <a:cubicBezTo>
                    <a:pt x="307" y="85"/>
                    <a:pt x="307" y="86"/>
                    <a:pt x="307" y="87"/>
                  </a:cubicBezTo>
                  <a:cubicBezTo>
                    <a:pt x="307" y="88"/>
                    <a:pt x="306" y="89"/>
                    <a:pt x="306" y="90"/>
                  </a:cubicBezTo>
                  <a:cubicBezTo>
                    <a:pt x="306" y="91"/>
                    <a:pt x="305" y="91"/>
                    <a:pt x="305" y="92"/>
                  </a:cubicBezTo>
                  <a:cubicBezTo>
                    <a:pt x="305" y="92"/>
                    <a:pt x="305" y="92"/>
                    <a:pt x="305" y="92"/>
                  </a:cubicBezTo>
                  <a:cubicBezTo>
                    <a:pt x="303" y="94"/>
                    <a:pt x="303" y="94"/>
                    <a:pt x="303" y="94"/>
                  </a:cubicBezTo>
                  <a:cubicBezTo>
                    <a:pt x="302" y="94"/>
                    <a:pt x="302" y="94"/>
                    <a:pt x="302" y="94"/>
                  </a:cubicBezTo>
                  <a:cubicBezTo>
                    <a:pt x="302" y="94"/>
                    <a:pt x="302" y="94"/>
                    <a:pt x="302" y="94"/>
                  </a:cubicBezTo>
                  <a:cubicBezTo>
                    <a:pt x="302" y="94"/>
                    <a:pt x="303" y="94"/>
                    <a:pt x="303" y="94"/>
                  </a:cubicBezTo>
                  <a:cubicBezTo>
                    <a:pt x="303" y="94"/>
                    <a:pt x="303" y="94"/>
                    <a:pt x="303" y="94"/>
                  </a:cubicBezTo>
                  <a:cubicBezTo>
                    <a:pt x="303" y="94"/>
                    <a:pt x="303" y="94"/>
                    <a:pt x="303" y="94"/>
                  </a:cubicBezTo>
                  <a:cubicBezTo>
                    <a:pt x="303" y="94"/>
                    <a:pt x="303" y="94"/>
                    <a:pt x="303" y="94"/>
                  </a:cubicBezTo>
                  <a:cubicBezTo>
                    <a:pt x="302" y="94"/>
                    <a:pt x="302" y="94"/>
                    <a:pt x="302" y="94"/>
                  </a:cubicBezTo>
                  <a:cubicBezTo>
                    <a:pt x="301" y="95"/>
                    <a:pt x="301" y="95"/>
                    <a:pt x="301" y="95"/>
                  </a:cubicBezTo>
                  <a:cubicBezTo>
                    <a:pt x="301" y="95"/>
                    <a:pt x="300" y="95"/>
                    <a:pt x="300" y="96"/>
                  </a:cubicBezTo>
                  <a:cubicBezTo>
                    <a:pt x="299" y="96"/>
                    <a:pt x="299" y="96"/>
                    <a:pt x="298" y="96"/>
                  </a:cubicBezTo>
                  <a:cubicBezTo>
                    <a:pt x="298" y="96"/>
                    <a:pt x="297" y="96"/>
                    <a:pt x="297" y="96"/>
                  </a:cubicBezTo>
                  <a:cubicBezTo>
                    <a:pt x="295" y="43"/>
                    <a:pt x="234" y="0"/>
                    <a:pt x="159" y="0"/>
                  </a:cubicBezTo>
                  <a:cubicBezTo>
                    <a:pt x="123" y="0"/>
                    <a:pt x="90" y="10"/>
                    <a:pt x="66" y="26"/>
                  </a:cubicBezTo>
                  <a:cubicBezTo>
                    <a:pt x="56" y="19"/>
                    <a:pt x="39" y="11"/>
                    <a:pt x="17" y="11"/>
                  </a:cubicBezTo>
                  <a:cubicBezTo>
                    <a:pt x="17" y="11"/>
                    <a:pt x="32" y="33"/>
                    <a:pt x="40" y="48"/>
                  </a:cubicBezTo>
                  <a:cubicBezTo>
                    <a:pt x="28" y="63"/>
                    <a:pt x="20" y="80"/>
                    <a:pt x="20" y="99"/>
                  </a:cubicBezTo>
                  <a:cubicBezTo>
                    <a:pt x="20" y="99"/>
                    <a:pt x="20" y="99"/>
                    <a:pt x="20" y="99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9" y="99"/>
                    <a:pt x="0" y="108"/>
                    <a:pt x="0" y="123"/>
                  </a:cubicBezTo>
                  <a:cubicBezTo>
                    <a:pt x="0" y="138"/>
                    <a:pt x="9" y="146"/>
                    <a:pt x="9" y="146"/>
                  </a:cubicBezTo>
                  <a:cubicBezTo>
                    <a:pt x="45" y="155"/>
                    <a:pt x="45" y="155"/>
                    <a:pt x="45" y="155"/>
                  </a:cubicBezTo>
                  <a:cubicBezTo>
                    <a:pt x="57" y="167"/>
                    <a:pt x="72" y="177"/>
                    <a:pt x="91" y="185"/>
                  </a:cubicBezTo>
                  <a:cubicBezTo>
                    <a:pt x="99" y="216"/>
                    <a:pt x="99" y="216"/>
                    <a:pt x="99" y="216"/>
                  </a:cubicBezTo>
                  <a:cubicBezTo>
                    <a:pt x="99" y="216"/>
                    <a:pt x="101" y="220"/>
                    <a:pt x="113" y="220"/>
                  </a:cubicBezTo>
                  <a:cubicBezTo>
                    <a:pt x="126" y="220"/>
                    <a:pt x="130" y="216"/>
                    <a:pt x="130" y="216"/>
                  </a:cubicBezTo>
                  <a:cubicBezTo>
                    <a:pt x="135" y="196"/>
                    <a:pt x="135" y="196"/>
                    <a:pt x="135" y="196"/>
                  </a:cubicBezTo>
                  <a:cubicBezTo>
                    <a:pt x="143" y="197"/>
                    <a:pt x="151" y="197"/>
                    <a:pt x="159" y="197"/>
                  </a:cubicBezTo>
                  <a:cubicBezTo>
                    <a:pt x="165" y="197"/>
                    <a:pt x="171" y="197"/>
                    <a:pt x="177" y="197"/>
                  </a:cubicBezTo>
                  <a:cubicBezTo>
                    <a:pt x="182" y="216"/>
                    <a:pt x="182" y="216"/>
                    <a:pt x="182" y="216"/>
                  </a:cubicBezTo>
                  <a:cubicBezTo>
                    <a:pt x="182" y="216"/>
                    <a:pt x="184" y="220"/>
                    <a:pt x="196" y="220"/>
                  </a:cubicBezTo>
                  <a:cubicBezTo>
                    <a:pt x="208" y="220"/>
                    <a:pt x="213" y="216"/>
                    <a:pt x="213" y="216"/>
                  </a:cubicBezTo>
                  <a:cubicBezTo>
                    <a:pt x="220" y="187"/>
                    <a:pt x="220" y="187"/>
                    <a:pt x="220" y="187"/>
                  </a:cubicBezTo>
                  <a:cubicBezTo>
                    <a:pt x="260" y="173"/>
                    <a:pt x="290" y="145"/>
                    <a:pt x="296" y="111"/>
                  </a:cubicBezTo>
                  <a:cubicBezTo>
                    <a:pt x="298" y="111"/>
                    <a:pt x="300" y="111"/>
                    <a:pt x="303" y="110"/>
                  </a:cubicBezTo>
                  <a:cubicBezTo>
                    <a:pt x="304" y="109"/>
                    <a:pt x="305" y="109"/>
                    <a:pt x="306" y="108"/>
                  </a:cubicBezTo>
                  <a:cubicBezTo>
                    <a:pt x="307" y="108"/>
                    <a:pt x="308" y="107"/>
                    <a:pt x="309" y="106"/>
                  </a:cubicBezTo>
                  <a:cubicBezTo>
                    <a:pt x="311" y="105"/>
                    <a:pt x="311" y="105"/>
                    <a:pt x="311" y="105"/>
                  </a:cubicBezTo>
                  <a:cubicBezTo>
                    <a:pt x="311" y="104"/>
                    <a:pt x="311" y="104"/>
                    <a:pt x="311" y="104"/>
                  </a:cubicBezTo>
                  <a:cubicBezTo>
                    <a:pt x="312" y="104"/>
                    <a:pt x="312" y="104"/>
                    <a:pt x="312" y="104"/>
                  </a:cubicBezTo>
                  <a:cubicBezTo>
                    <a:pt x="312" y="104"/>
                    <a:pt x="312" y="104"/>
                    <a:pt x="312" y="104"/>
                  </a:cubicBezTo>
                  <a:cubicBezTo>
                    <a:pt x="312" y="104"/>
                    <a:pt x="312" y="104"/>
                    <a:pt x="312" y="104"/>
                  </a:cubicBezTo>
                  <a:cubicBezTo>
                    <a:pt x="312" y="103"/>
                    <a:pt x="312" y="103"/>
                    <a:pt x="312" y="103"/>
                  </a:cubicBezTo>
                  <a:cubicBezTo>
                    <a:pt x="312" y="103"/>
                    <a:pt x="312" y="103"/>
                    <a:pt x="312" y="103"/>
                  </a:cubicBezTo>
                  <a:cubicBezTo>
                    <a:pt x="312" y="103"/>
                    <a:pt x="312" y="103"/>
                    <a:pt x="312" y="103"/>
                  </a:cubicBezTo>
                  <a:cubicBezTo>
                    <a:pt x="314" y="101"/>
                    <a:pt x="314" y="101"/>
                    <a:pt x="314" y="101"/>
                  </a:cubicBezTo>
                  <a:cubicBezTo>
                    <a:pt x="315" y="99"/>
                    <a:pt x="316" y="98"/>
                    <a:pt x="316" y="96"/>
                  </a:cubicBezTo>
                  <a:cubicBezTo>
                    <a:pt x="317" y="95"/>
                    <a:pt x="317" y="93"/>
                    <a:pt x="317" y="92"/>
                  </a:cubicBezTo>
                  <a:cubicBezTo>
                    <a:pt x="317" y="89"/>
                    <a:pt x="317" y="87"/>
                    <a:pt x="316" y="85"/>
                  </a:cubicBezTo>
                  <a:close/>
                  <a:moveTo>
                    <a:pt x="64" y="111"/>
                  </a:moveTo>
                  <a:cubicBezTo>
                    <a:pt x="57" y="111"/>
                    <a:pt x="52" y="106"/>
                    <a:pt x="52" y="99"/>
                  </a:cubicBezTo>
                  <a:cubicBezTo>
                    <a:pt x="52" y="93"/>
                    <a:pt x="57" y="87"/>
                    <a:pt x="64" y="87"/>
                  </a:cubicBezTo>
                  <a:cubicBezTo>
                    <a:pt x="70" y="87"/>
                    <a:pt x="76" y="93"/>
                    <a:pt x="76" y="99"/>
                  </a:cubicBezTo>
                  <a:cubicBezTo>
                    <a:pt x="76" y="106"/>
                    <a:pt x="70" y="111"/>
                    <a:pt x="64" y="111"/>
                  </a:cubicBezTo>
                  <a:close/>
                  <a:moveTo>
                    <a:pt x="201" y="24"/>
                  </a:moveTo>
                  <a:cubicBezTo>
                    <a:pt x="200" y="27"/>
                    <a:pt x="197" y="37"/>
                    <a:pt x="195" y="36"/>
                  </a:cubicBezTo>
                  <a:cubicBezTo>
                    <a:pt x="183" y="33"/>
                    <a:pt x="171" y="31"/>
                    <a:pt x="158" y="31"/>
                  </a:cubicBezTo>
                  <a:cubicBezTo>
                    <a:pt x="145" y="31"/>
                    <a:pt x="132" y="33"/>
                    <a:pt x="119" y="37"/>
                  </a:cubicBezTo>
                  <a:cubicBezTo>
                    <a:pt x="119" y="37"/>
                    <a:pt x="119" y="37"/>
                    <a:pt x="119" y="37"/>
                  </a:cubicBezTo>
                  <a:cubicBezTo>
                    <a:pt x="119" y="37"/>
                    <a:pt x="119" y="37"/>
                    <a:pt x="119" y="37"/>
                  </a:cubicBezTo>
                  <a:cubicBezTo>
                    <a:pt x="116" y="36"/>
                    <a:pt x="114" y="27"/>
                    <a:pt x="113" y="25"/>
                  </a:cubicBezTo>
                  <a:cubicBezTo>
                    <a:pt x="112" y="23"/>
                    <a:pt x="114" y="20"/>
                    <a:pt x="116" y="19"/>
                  </a:cubicBezTo>
                  <a:cubicBezTo>
                    <a:pt x="130" y="15"/>
                    <a:pt x="144" y="12"/>
                    <a:pt x="158" y="12"/>
                  </a:cubicBezTo>
                  <a:cubicBezTo>
                    <a:pt x="172" y="12"/>
                    <a:pt x="185" y="14"/>
                    <a:pt x="198" y="18"/>
                  </a:cubicBezTo>
                  <a:cubicBezTo>
                    <a:pt x="200" y="19"/>
                    <a:pt x="202" y="22"/>
                    <a:pt x="201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7" name="Freeform 7"/>
            <p:cNvSpPr/>
            <p:nvPr/>
          </p:nvSpPr>
          <p:spPr bwMode="auto">
            <a:xfrm>
              <a:off x="9600138" y="2672989"/>
              <a:ext cx="791528" cy="842566"/>
            </a:xfrm>
            <a:custGeom>
              <a:avLst/>
              <a:gdLst>
                <a:gd name="T0" fmla="*/ 327 w 400"/>
                <a:gd name="T1" fmla="*/ 332 h 426"/>
                <a:gd name="T2" fmla="*/ 330 w 400"/>
                <a:gd name="T3" fmla="*/ 75 h 426"/>
                <a:gd name="T4" fmla="*/ 74 w 400"/>
                <a:gd name="T5" fmla="*/ 69 h 426"/>
                <a:gd name="T6" fmla="*/ 70 w 400"/>
                <a:gd name="T7" fmla="*/ 326 h 426"/>
                <a:gd name="T8" fmla="*/ 79 w 400"/>
                <a:gd name="T9" fmla="*/ 334 h 426"/>
                <a:gd name="T10" fmla="*/ 82 w 400"/>
                <a:gd name="T11" fmla="*/ 426 h 426"/>
                <a:gd name="T12" fmla="*/ 149 w 400"/>
                <a:gd name="T13" fmla="*/ 374 h 426"/>
                <a:gd name="T14" fmla="*/ 327 w 400"/>
                <a:gd name="T15" fmla="*/ 332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0" h="426">
                  <a:moveTo>
                    <a:pt x="327" y="332"/>
                  </a:moveTo>
                  <a:cubicBezTo>
                    <a:pt x="399" y="263"/>
                    <a:pt x="400" y="148"/>
                    <a:pt x="330" y="75"/>
                  </a:cubicBezTo>
                  <a:cubicBezTo>
                    <a:pt x="260" y="3"/>
                    <a:pt x="146" y="0"/>
                    <a:pt x="74" y="69"/>
                  </a:cubicBezTo>
                  <a:cubicBezTo>
                    <a:pt x="2" y="138"/>
                    <a:pt x="0" y="253"/>
                    <a:pt x="70" y="326"/>
                  </a:cubicBezTo>
                  <a:cubicBezTo>
                    <a:pt x="73" y="329"/>
                    <a:pt x="76" y="331"/>
                    <a:pt x="79" y="334"/>
                  </a:cubicBezTo>
                  <a:cubicBezTo>
                    <a:pt x="82" y="426"/>
                    <a:pt x="82" y="426"/>
                    <a:pt x="82" y="426"/>
                  </a:cubicBezTo>
                  <a:cubicBezTo>
                    <a:pt x="149" y="374"/>
                    <a:pt x="149" y="374"/>
                    <a:pt x="149" y="374"/>
                  </a:cubicBezTo>
                  <a:cubicBezTo>
                    <a:pt x="210" y="393"/>
                    <a:pt x="278" y="379"/>
                    <a:pt x="327" y="332"/>
                  </a:cubicBezTo>
                  <a:close/>
                </a:path>
              </a:pathLst>
            </a:custGeom>
            <a:solidFill>
              <a:srgbClr val="0053A3"/>
            </a:solidFill>
            <a:ln>
              <a:noFill/>
            </a:ln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8" name="Freeform 39"/>
            <p:cNvSpPr/>
            <p:nvPr/>
          </p:nvSpPr>
          <p:spPr bwMode="auto">
            <a:xfrm>
              <a:off x="9736522" y="2890533"/>
              <a:ext cx="385723" cy="251013"/>
            </a:xfrm>
            <a:custGeom>
              <a:avLst/>
              <a:gdLst>
                <a:gd name="T0" fmla="*/ 95 w 195"/>
                <a:gd name="T1" fmla="*/ 122 h 127"/>
                <a:gd name="T2" fmla="*/ 180 w 195"/>
                <a:gd name="T3" fmla="*/ 65 h 127"/>
                <a:gd name="T4" fmla="*/ 195 w 195"/>
                <a:gd name="T5" fmla="*/ 66 h 127"/>
                <a:gd name="T6" fmla="*/ 195 w 195"/>
                <a:gd name="T7" fmla="*/ 63 h 127"/>
                <a:gd name="T8" fmla="*/ 100 w 195"/>
                <a:gd name="T9" fmla="*/ 0 h 127"/>
                <a:gd name="T10" fmla="*/ 5 w 195"/>
                <a:gd name="T11" fmla="*/ 63 h 127"/>
                <a:gd name="T12" fmla="*/ 28 w 195"/>
                <a:gd name="T13" fmla="*/ 105 h 127"/>
                <a:gd name="T14" fmla="*/ 0 w 195"/>
                <a:gd name="T15" fmla="*/ 125 h 127"/>
                <a:gd name="T16" fmla="*/ 13 w 195"/>
                <a:gd name="T17" fmla="*/ 127 h 127"/>
                <a:gd name="T18" fmla="*/ 44 w 195"/>
                <a:gd name="T19" fmla="*/ 115 h 127"/>
                <a:gd name="T20" fmla="*/ 94 w 195"/>
                <a:gd name="T21" fmla="*/ 126 h 127"/>
                <a:gd name="T22" fmla="*/ 95 w 195"/>
                <a:gd name="T23" fmla="*/ 12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5" h="127">
                  <a:moveTo>
                    <a:pt x="95" y="122"/>
                  </a:moveTo>
                  <a:cubicBezTo>
                    <a:pt x="102" y="89"/>
                    <a:pt x="134" y="65"/>
                    <a:pt x="180" y="65"/>
                  </a:cubicBezTo>
                  <a:cubicBezTo>
                    <a:pt x="185" y="65"/>
                    <a:pt x="190" y="65"/>
                    <a:pt x="195" y="66"/>
                  </a:cubicBezTo>
                  <a:cubicBezTo>
                    <a:pt x="195" y="65"/>
                    <a:pt x="195" y="64"/>
                    <a:pt x="195" y="63"/>
                  </a:cubicBezTo>
                  <a:cubicBezTo>
                    <a:pt x="195" y="28"/>
                    <a:pt x="152" y="0"/>
                    <a:pt x="100" y="0"/>
                  </a:cubicBezTo>
                  <a:cubicBezTo>
                    <a:pt x="47" y="0"/>
                    <a:pt x="5" y="28"/>
                    <a:pt x="5" y="63"/>
                  </a:cubicBezTo>
                  <a:cubicBezTo>
                    <a:pt x="5" y="79"/>
                    <a:pt x="14" y="94"/>
                    <a:pt x="28" y="105"/>
                  </a:cubicBezTo>
                  <a:cubicBezTo>
                    <a:pt x="21" y="114"/>
                    <a:pt x="11" y="121"/>
                    <a:pt x="0" y="125"/>
                  </a:cubicBezTo>
                  <a:cubicBezTo>
                    <a:pt x="4" y="126"/>
                    <a:pt x="8" y="127"/>
                    <a:pt x="13" y="127"/>
                  </a:cubicBezTo>
                  <a:cubicBezTo>
                    <a:pt x="25" y="127"/>
                    <a:pt x="36" y="122"/>
                    <a:pt x="44" y="115"/>
                  </a:cubicBezTo>
                  <a:cubicBezTo>
                    <a:pt x="59" y="122"/>
                    <a:pt x="74" y="126"/>
                    <a:pt x="94" y="126"/>
                  </a:cubicBezTo>
                  <a:cubicBezTo>
                    <a:pt x="93" y="125"/>
                    <a:pt x="94" y="123"/>
                    <a:pt x="95" y="1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9" name="Freeform 40"/>
            <p:cNvSpPr>
              <a:spLocks noEditPoints="1"/>
            </p:cNvSpPr>
            <p:nvPr/>
          </p:nvSpPr>
          <p:spPr bwMode="auto">
            <a:xfrm>
              <a:off x="9956577" y="3052855"/>
              <a:ext cx="298705" cy="194117"/>
            </a:xfrm>
            <a:custGeom>
              <a:avLst/>
              <a:gdLst>
                <a:gd name="T0" fmla="*/ 129 w 151"/>
                <a:gd name="T1" fmla="*/ 81 h 98"/>
                <a:gd name="T2" fmla="*/ 147 w 151"/>
                <a:gd name="T3" fmla="*/ 49 h 98"/>
                <a:gd name="T4" fmla="*/ 73 w 151"/>
                <a:gd name="T5" fmla="*/ 0 h 98"/>
                <a:gd name="T6" fmla="*/ 0 w 151"/>
                <a:gd name="T7" fmla="*/ 49 h 98"/>
                <a:gd name="T8" fmla="*/ 73 w 151"/>
                <a:gd name="T9" fmla="*/ 98 h 98"/>
                <a:gd name="T10" fmla="*/ 116 w 151"/>
                <a:gd name="T11" fmla="*/ 88 h 98"/>
                <a:gd name="T12" fmla="*/ 140 w 151"/>
                <a:gd name="T13" fmla="*/ 98 h 98"/>
                <a:gd name="T14" fmla="*/ 151 w 151"/>
                <a:gd name="T15" fmla="*/ 96 h 98"/>
                <a:gd name="T16" fmla="*/ 129 w 151"/>
                <a:gd name="T17" fmla="*/ 81 h 98"/>
                <a:gd name="T18" fmla="*/ 46 w 151"/>
                <a:gd name="T19" fmla="*/ 57 h 98"/>
                <a:gd name="T20" fmla="*/ 37 w 151"/>
                <a:gd name="T21" fmla="*/ 49 h 98"/>
                <a:gd name="T22" fmla="*/ 46 w 151"/>
                <a:gd name="T23" fmla="*/ 40 h 98"/>
                <a:gd name="T24" fmla="*/ 54 w 151"/>
                <a:gd name="T25" fmla="*/ 49 h 98"/>
                <a:gd name="T26" fmla="*/ 46 w 151"/>
                <a:gd name="T27" fmla="*/ 57 h 98"/>
                <a:gd name="T28" fmla="*/ 76 w 151"/>
                <a:gd name="T29" fmla="*/ 57 h 98"/>
                <a:gd name="T30" fmla="*/ 67 w 151"/>
                <a:gd name="T31" fmla="*/ 49 h 98"/>
                <a:gd name="T32" fmla="*/ 76 w 151"/>
                <a:gd name="T33" fmla="*/ 40 h 98"/>
                <a:gd name="T34" fmla="*/ 84 w 151"/>
                <a:gd name="T35" fmla="*/ 49 h 98"/>
                <a:gd name="T36" fmla="*/ 76 w 151"/>
                <a:gd name="T37" fmla="*/ 57 h 98"/>
                <a:gd name="T38" fmla="*/ 106 w 151"/>
                <a:gd name="T39" fmla="*/ 57 h 98"/>
                <a:gd name="T40" fmla="*/ 97 w 151"/>
                <a:gd name="T41" fmla="*/ 49 h 98"/>
                <a:gd name="T42" fmla="*/ 106 w 151"/>
                <a:gd name="T43" fmla="*/ 40 h 98"/>
                <a:gd name="T44" fmla="*/ 114 w 151"/>
                <a:gd name="T45" fmla="*/ 49 h 98"/>
                <a:gd name="T46" fmla="*/ 106 w 151"/>
                <a:gd name="T47" fmla="*/ 5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1" h="98">
                  <a:moveTo>
                    <a:pt x="129" y="81"/>
                  </a:moveTo>
                  <a:cubicBezTo>
                    <a:pt x="140" y="72"/>
                    <a:pt x="147" y="61"/>
                    <a:pt x="147" y="49"/>
                  </a:cubicBezTo>
                  <a:cubicBezTo>
                    <a:pt x="147" y="22"/>
                    <a:pt x="114" y="0"/>
                    <a:pt x="73" y="0"/>
                  </a:cubicBezTo>
                  <a:cubicBezTo>
                    <a:pt x="33" y="0"/>
                    <a:pt x="0" y="22"/>
                    <a:pt x="0" y="49"/>
                  </a:cubicBezTo>
                  <a:cubicBezTo>
                    <a:pt x="0" y="76"/>
                    <a:pt x="33" y="98"/>
                    <a:pt x="73" y="98"/>
                  </a:cubicBezTo>
                  <a:cubicBezTo>
                    <a:pt x="89" y="98"/>
                    <a:pt x="104" y="94"/>
                    <a:pt x="116" y="88"/>
                  </a:cubicBezTo>
                  <a:cubicBezTo>
                    <a:pt x="123" y="94"/>
                    <a:pt x="131" y="98"/>
                    <a:pt x="140" y="98"/>
                  </a:cubicBezTo>
                  <a:cubicBezTo>
                    <a:pt x="144" y="98"/>
                    <a:pt x="147" y="97"/>
                    <a:pt x="151" y="96"/>
                  </a:cubicBezTo>
                  <a:cubicBezTo>
                    <a:pt x="142" y="93"/>
                    <a:pt x="134" y="88"/>
                    <a:pt x="129" y="81"/>
                  </a:cubicBezTo>
                  <a:close/>
                  <a:moveTo>
                    <a:pt x="46" y="57"/>
                  </a:moveTo>
                  <a:cubicBezTo>
                    <a:pt x="41" y="57"/>
                    <a:pt x="37" y="54"/>
                    <a:pt x="37" y="49"/>
                  </a:cubicBezTo>
                  <a:cubicBezTo>
                    <a:pt x="37" y="44"/>
                    <a:pt x="41" y="40"/>
                    <a:pt x="46" y="40"/>
                  </a:cubicBezTo>
                  <a:cubicBezTo>
                    <a:pt x="50" y="40"/>
                    <a:pt x="54" y="44"/>
                    <a:pt x="54" y="49"/>
                  </a:cubicBezTo>
                  <a:cubicBezTo>
                    <a:pt x="54" y="54"/>
                    <a:pt x="50" y="57"/>
                    <a:pt x="46" y="57"/>
                  </a:cubicBezTo>
                  <a:close/>
                  <a:moveTo>
                    <a:pt x="76" y="57"/>
                  </a:moveTo>
                  <a:cubicBezTo>
                    <a:pt x="71" y="57"/>
                    <a:pt x="67" y="54"/>
                    <a:pt x="67" y="49"/>
                  </a:cubicBezTo>
                  <a:cubicBezTo>
                    <a:pt x="67" y="44"/>
                    <a:pt x="71" y="40"/>
                    <a:pt x="76" y="40"/>
                  </a:cubicBezTo>
                  <a:cubicBezTo>
                    <a:pt x="80" y="40"/>
                    <a:pt x="84" y="44"/>
                    <a:pt x="84" y="49"/>
                  </a:cubicBezTo>
                  <a:cubicBezTo>
                    <a:pt x="84" y="54"/>
                    <a:pt x="80" y="57"/>
                    <a:pt x="76" y="57"/>
                  </a:cubicBezTo>
                  <a:close/>
                  <a:moveTo>
                    <a:pt x="106" y="57"/>
                  </a:moveTo>
                  <a:cubicBezTo>
                    <a:pt x="101" y="57"/>
                    <a:pt x="97" y="54"/>
                    <a:pt x="97" y="49"/>
                  </a:cubicBezTo>
                  <a:cubicBezTo>
                    <a:pt x="97" y="44"/>
                    <a:pt x="101" y="40"/>
                    <a:pt x="106" y="40"/>
                  </a:cubicBezTo>
                  <a:cubicBezTo>
                    <a:pt x="110" y="40"/>
                    <a:pt x="114" y="44"/>
                    <a:pt x="114" y="49"/>
                  </a:cubicBezTo>
                  <a:cubicBezTo>
                    <a:pt x="114" y="54"/>
                    <a:pt x="110" y="57"/>
                    <a:pt x="106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5" name="Freeform 12"/>
            <p:cNvSpPr/>
            <p:nvPr/>
          </p:nvSpPr>
          <p:spPr bwMode="auto">
            <a:xfrm>
              <a:off x="10359869" y="2758333"/>
              <a:ext cx="985643" cy="945481"/>
            </a:xfrm>
            <a:custGeom>
              <a:avLst/>
              <a:gdLst>
                <a:gd name="T0" fmla="*/ 314 w 498"/>
                <a:gd name="T1" fmla="*/ 456 h 478"/>
                <a:gd name="T2" fmla="*/ 465 w 498"/>
                <a:gd name="T3" fmla="*/ 187 h 478"/>
                <a:gd name="T4" fmla="*/ 197 w 498"/>
                <a:gd name="T5" fmla="*/ 32 h 478"/>
                <a:gd name="T6" fmla="*/ 46 w 498"/>
                <a:gd name="T7" fmla="*/ 302 h 478"/>
                <a:gd name="T8" fmla="*/ 50 w 498"/>
                <a:gd name="T9" fmla="*/ 316 h 478"/>
                <a:gd name="T10" fmla="*/ 0 w 498"/>
                <a:gd name="T11" fmla="*/ 415 h 478"/>
                <a:gd name="T12" fmla="*/ 101 w 498"/>
                <a:gd name="T13" fmla="*/ 398 h 478"/>
                <a:gd name="T14" fmla="*/ 314 w 498"/>
                <a:gd name="T15" fmla="*/ 456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8" h="478">
                  <a:moveTo>
                    <a:pt x="314" y="456"/>
                  </a:moveTo>
                  <a:cubicBezTo>
                    <a:pt x="430" y="425"/>
                    <a:pt x="498" y="304"/>
                    <a:pt x="465" y="187"/>
                  </a:cubicBezTo>
                  <a:cubicBezTo>
                    <a:pt x="433" y="69"/>
                    <a:pt x="313" y="0"/>
                    <a:pt x="197" y="32"/>
                  </a:cubicBezTo>
                  <a:cubicBezTo>
                    <a:pt x="81" y="64"/>
                    <a:pt x="14" y="185"/>
                    <a:pt x="46" y="302"/>
                  </a:cubicBezTo>
                  <a:cubicBezTo>
                    <a:pt x="47" y="307"/>
                    <a:pt x="49" y="312"/>
                    <a:pt x="50" y="316"/>
                  </a:cubicBezTo>
                  <a:cubicBezTo>
                    <a:pt x="0" y="415"/>
                    <a:pt x="0" y="415"/>
                    <a:pt x="0" y="415"/>
                  </a:cubicBezTo>
                  <a:cubicBezTo>
                    <a:pt x="101" y="398"/>
                    <a:pt x="101" y="398"/>
                    <a:pt x="101" y="398"/>
                  </a:cubicBezTo>
                  <a:cubicBezTo>
                    <a:pt x="155" y="453"/>
                    <a:pt x="235" y="478"/>
                    <a:pt x="314" y="456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6" name="Freeform 41"/>
            <p:cNvSpPr>
              <a:spLocks noEditPoints="1"/>
            </p:cNvSpPr>
            <p:nvPr/>
          </p:nvSpPr>
          <p:spPr bwMode="auto">
            <a:xfrm>
              <a:off x="10619249" y="3048671"/>
              <a:ext cx="502862" cy="368152"/>
            </a:xfrm>
            <a:custGeom>
              <a:avLst/>
              <a:gdLst>
                <a:gd name="T0" fmla="*/ 223 w 254"/>
                <a:gd name="T1" fmla="*/ 0 h 186"/>
                <a:gd name="T2" fmla="*/ 31 w 254"/>
                <a:gd name="T3" fmla="*/ 0 h 186"/>
                <a:gd name="T4" fmla="*/ 0 w 254"/>
                <a:gd name="T5" fmla="*/ 31 h 186"/>
                <a:gd name="T6" fmla="*/ 0 w 254"/>
                <a:gd name="T7" fmla="*/ 155 h 186"/>
                <a:gd name="T8" fmla="*/ 31 w 254"/>
                <a:gd name="T9" fmla="*/ 186 h 186"/>
                <a:gd name="T10" fmla="*/ 223 w 254"/>
                <a:gd name="T11" fmla="*/ 186 h 186"/>
                <a:gd name="T12" fmla="*/ 254 w 254"/>
                <a:gd name="T13" fmla="*/ 155 h 186"/>
                <a:gd name="T14" fmla="*/ 254 w 254"/>
                <a:gd name="T15" fmla="*/ 31 h 186"/>
                <a:gd name="T16" fmla="*/ 223 w 254"/>
                <a:gd name="T17" fmla="*/ 0 h 186"/>
                <a:gd name="T18" fmla="*/ 216 w 254"/>
                <a:gd name="T19" fmla="*/ 24 h 186"/>
                <a:gd name="T20" fmla="*/ 129 w 254"/>
                <a:gd name="T21" fmla="*/ 86 h 186"/>
                <a:gd name="T22" fmla="*/ 47 w 254"/>
                <a:gd name="T23" fmla="*/ 24 h 186"/>
                <a:gd name="T24" fmla="*/ 216 w 254"/>
                <a:gd name="T25" fmla="*/ 24 h 186"/>
                <a:gd name="T26" fmla="*/ 223 w 254"/>
                <a:gd name="T27" fmla="*/ 162 h 186"/>
                <a:gd name="T28" fmla="*/ 31 w 254"/>
                <a:gd name="T29" fmla="*/ 162 h 186"/>
                <a:gd name="T30" fmla="*/ 24 w 254"/>
                <a:gd name="T31" fmla="*/ 155 h 186"/>
                <a:gd name="T32" fmla="*/ 24 w 254"/>
                <a:gd name="T33" fmla="*/ 36 h 186"/>
                <a:gd name="T34" fmla="*/ 128 w 254"/>
                <a:gd name="T35" fmla="*/ 115 h 186"/>
                <a:gd name="T36" fmla="*/ 230 w 254"/>
                <a:gd name="T37" fmla="*/ 43 h 186"/>
                <a:gd name="T38" fmla="*/ 230 w 254"/>
                <a:gd name="T39" fmla="*/ 155 h 186"/>
                <a:gd name="T40" fmla="*/ 223 w 254"/>
                <a:gd name="T41" fmla="*/ 162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4" h="186">
                  <a:moveTo>
                    <a:pt x="223" y="0"/>
                  </a:moveTo>
                  <a:cubicBezTo>
                    <a:pt x="31" y="0"/>
                    <a:pt x="31" y="0"/>
                    <a:pt x="31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0" y="172"/>
                    <a:pt x="14" y="186"/>
                    <a:pt x="31" y="186"/>
                  </a:cubicBezTo>
                  <a:cubicBezTo>
                    <a:pt x="223" y="186"/>
                    <a:pt x="223" y="186"/>
                    <a:pt x="223" y="186"/>
                  </a:cubicBezTo>
                  <a:cubicBezTo>
                    <a:pt x="240" y="186"/>
                    <a:pt x="254" y="172"/>
                    <a:pt x="254" y="155"/>
                  </a:cubicBezTo>
                  <a:cubicBezTo>
                    <a:pt x="254" y="31"/>
                    <a:pt x="254" y="31"/>
                    <a:pt x="254" y="31"/>
                  </a:cubicBezTo>
                  <a:cubicBezTo>
                    <a:pt x="254" y="14"/>
                    <a:pt x="240" y="0"/>
                    <a:pt x="223" y="0"/>
                  </a:cubicBezTo>
                  <a:close/>
                  <a:moveTo>
                    <a:pt x="216" y="24"/>
                  </a:moveTo>
                  <a:cubicBezTo>
                    <a:pt x="129" y="86"/>
                    <a:pt x="129" y="86"/>
                    <a:pt x="129" y="86"/>
                  </a:cubicBezTo>
                  <a:cubicBezTo>
                    <a:pt x="47" y="24"/>
                    <a:pt x="47" y="24"/>
                    <a:pt x="47" y="24"/>
                  </a:cubicBezTo>
                  <a:lnTo>
                    <a:pt x="216" y="24"/>
                  </a:lnTo>
                  <a:close/>
                  <a:moveTo>
                    <a:pt x="223" y="162"/>
                  </a:moveTo>
                  <a:cubicBezTo>
                    <a:pt x="31" y="162"/>
                    <a:pt x="31" y="162"/>
                    <a:pt x="31" y="162"/>
                  </a:cubicBezTo>
                  <a:cubicBezTo>
                    <a:pt x="27" y="162"/>
                    <a:pt x="24" y="159"/>
                    <a:pt x="24" y="15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128" y="115"/>
                    <a:pt x="128" y="115"/>
                    <a:pt x="128" y="115"/>
                  </a:cubicBezTo>
                  <a:cubicBezTo>
                    <a:pt x="230" y="43"/>
                    <a:pt x="230" y="43"/>
                    <a:pt x="230" y="43"/>
                  </a:cubicBezTo>
                  <a:cubicBezTo>
                    <a:pt x="230" y="155"/>
                    <a:pt x="230" y="155"/>
                    <a:pt x="230" y="155"/>
                  </a:cubicBezTo>
                  <a:cubicBezTo>
                    <a:pt x="230" y="159"/>
                    <a:pt x="227" y="162"/>
                    <a:pt x="223" y="16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2" name="Freeform 9"/>
            <p:cNvSpPr/>
            <p:nvPr/>
          </p:nvSpPr>
          <p:spPr bwMode="auto">
            <a:xfrm>
              <a:off x="8220404" y="2065539"/>
              <a:ext cx="752201" cy="839219"/>
            </a:xfrm>
            <a:custGeom>
              <a:avLst/>
              <a:gdLst>
                <a:gd name="T0" fmla="*/ 347 w 380"/>
                <a:gd name="T1" fmla="*/ 249 h 424"/>
                <a:gd name="T2" fmla="*/ 250 w 380"/>
                <a:gd name="T3" fmla="*/ 33 h 424"/>
                <a:gd name="T4" fmla="*/ 33 w 380"/>
                <a:gd name="T5" fmla="*/ 129 h 424"/>
                <a:gd name="T6" fmla="*/ 131 w 380"/>
                <a:gd name="T7" fmla="*/ 344 h 424"/>
                <a:gd name="T8" fmla="*/ 141 w 380"/>
                <a:gd name="T9" fmla="*/ 348 h 424"/>
                <a:gd name="T10" fmla="*/ 179 w 380"/>
                <a:gd name="T11" fmla="*/ 424 h 424"/>
                <a:gd name="T12" fmla="*/ 215 w 380"/>
                <a:gd name="T13" fmla="*/ 354 h 424"/>
                <a:gd name="T14" fmla="*/ 347 w 380"/>
                <a:gd name="T15" fmla="*/ 249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0" h="424">
                  <a:moveTo>
                    <a:pt x="347" y="249"/>
                  </a:moveTo>
                  <a:cubicBezTo>
                    <a:pt x="380" y="163"/>
                    <a:pt x="337" y="67"/>
                    <a:pt x="250" y="33"/>
                  </a:cubicBezTo>
                  <a:cubicBezTo>
                    <a:pt x="163" y="0"/>
                    <a:pt x="66" y="43"/>
                    <a:pt x="33" y="129"/>
                  </a:cubicBezTo>
                  <a:cubicBezTo>
                    <a:pt x="0" y="215"/>
                    <a:pt x="44" y="311"/>
                    <a:pt x="131" y="344"/>
                  </a:cubicBezTo>
                  <a:cubicBezTo>
                    <a:pt x="134" y="346"/>
                    <a:pt x="138" y="347"/>
                    <a:pt x="141" y="348"/>
                  </a:cubicBezTo>
                  <a:cubicBezTo>
                    <a:pt x="179" y="424"/>
                    <a:pt x="179" y="424"/>
                    <a:pt x="179" y="424"/>
                  </a:cubicBezTo>
                  <a:cubicBezTo>
                    <a:pt x="215" y="354"/>
                    <a:pt x="215" y="354"/>
                    <a:pt x="215" y="354"/>
                  </a:cubicBezTo>
                  <a:cubicBezTo>
                    <a:pt x="273" y="346"/>
                    <a:pt x="325" y="307"/>
                    <a:pt x="347" y="2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3" name="Freeform 42"/>
            <p:cNvSpPr>
              <a:spLocks noEditPoints="1"/>
            </p:cNvSpPr>
            <p:nvPr/>
          </p:nvSpPr>
          <p:spPr bwMode="auto">
            <a:xfrm>
              <a:off x="8396950" y="2247105"/>
              <a:ext cx="384049" cy="394090"/>
            </a:xfrm>
            <a:custGeom>
              <a:avLst/>
              <a:gdLst>
                <a:gd name="T0" fmla="*/ 142 w 194"/>
                <a:gd name="T1" fmla="*/ 189 h 199"/>
                <a:gd name="T2" fmla="*/ 89 w 194"/>
                <a:gd name="T3" fmla="*/ 199 h 199"/>
                <a:gd name="T4" fmla="*/ 0 w 194"/>
                <a:gd name="T5" fmla="*/ 109 h 199"/>
                <a:gd name="T6" fmla="*/ 107 w 194"/>
                <a:gd name="T7" fmla="*/ 0 h 199"/>
                <a:gd name="T8" fmla="*/ 194 w 194"/>
                <a:gd name="T9" fmla="*/ 83 h 199"/>
                <a:gd name="T10" fmla="*/ 139 w 194"/>
                <a:gd name="T11" fmla="*/ 151 h 199"/>
                <a:gd name="T12" fmla="*/ 115 w 194"/>
                <a:gd name="T13" fmla="*/ 129 h 199"/>
                <a:gd name="T14" fmla="*/ 114 w 194"/>
                <a:gd name="T15" fmla="*/ 129 h 199"/>
                <a:gd name="T16" fmla="*/ 77 w 194"/>
                <a:gd name="T17" fmla="*/ 151 h 199"/>
                <a:gd name="T18" fmla="*/ 45 w 194"/>
                <a:gd name="T19" fmla="*/ 114 h 199"/>
                <a:gd name="T20" fmla="*/ 112 w 194"/>
                <a:gd name="T21" fmla="*/ 47 h 199"/>
                <a:gd name="T22" fmla="*/ 146 w 194"/>
                <a:gd name="T23" fmla="*/ 54 h 199"/>
                <a:gd name="T24" fmla="*/ 138 w 194"/>
                <a:gd name="T25" fmla="*/ 107 h 199"/>
                <a:gd name="T26" fmla="*/ 145 w 194"/>
                <a:gd name="T27" fmla="*/ 132 h 199"/>
                <a:gd name="T28" fmla="*/ 173 w 194"/>
                <a:gd name="T29" fmla="*/ 84 h 199"/>
                <a:gd name="T30" fmla="*/ 104 w 194"/>
                <a:gd name="T31" fmla="*/ 17 h 199"/>
                <a:gd name="T32" fmla="*/ 22 w 194"/>
                <a:gd name="T33" fmla="*/ 106 h 199"/>
                <a:gd name="T34" fmla="*/ 95 w 194"/>
                <a:gd name="T35" fmla="*/ 181 h 199"/>
                <a:gd name="T36" fmla="*/ 137 w 194"/>
                <a:gd name="T37" fmla="*/ 173 h 199"/>
                <a:gd name="T38" fmla="*/ 142 w 194"/>
                <a:gd name="T39" fmla="*/ 189 h 199"/>
                <a:gd name="T40" fmla="*/ 117 w 194"/>
                <a:gd name="T41" fmla="*/ 71 h 199"/>
                <a:gd name="T42" fmla="*/ 108 w 194"/>
                <a:gd name="T43" fmla="*/ 70 h 199"/>
                <a:gd name="T44" fmla="*/ 74 w 194"/>
                <a:gd name="T45" fmla="*/ 110 h 199"/>
                <a:gd name="T46" fmla="*/ 88 w 194"/>
                <a:gd name="T47" fmla="*/ 128 h 199"/>
                <a:gd name="T48" fmla="*/ 113 w 194"/>
                <a:gd name="T49" fmla="*/ 98 h 199"/>
                <a:gd name="T50" fmla="*/ 117 w 194"/>
                <a:gd name="T51" fmla="*/ 71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4" h="199">
                  <a:moveTo>
                    <a:pt x="142" y="189"/>
                  </a:moveTo>
                  <a:cubicBezTo>
                    <a:pt x="125" y="197"/>
                    <a:pt x="110" y="199"/>
                    <a:pt x="89" y="199"/>
                  </a:cubicBezTo>
                  <a:cubicBezTo>
                    <a:pt x="42" y="199"/>
                    <a:pt x="0" y="165"/>
                    <a:pt x="0" y="109"/>
                  </a:cubicBezTo>
                  <a:cubicBezTo>
                    <a:pt x="0" y="51"/>
                    <a:pt x="43" y="0"/>
                    <a:pt x="107" y="0"/>
                  </a:cubicBezTo>
                  <a:cubicBezTo>
                    <a:pt x="158" y="0"/>
                    <a:pt x="194" y="35"/>
                    <a:pt x="194" y="83"/>
                  </a:cubicBezTo>
                  <a:cubicBezTo>
                    <a:pt x="194" y="125"/>
                    <a:pt x="170" y="151"/>
                    <a:pt x="139" y="151"/>
                  </a:cubicBezTo>
                  <a:cubicBezTo>
                    <a:pt x="126" y="151"/>
                    <a:pt x="116" y="144"/>
                    <a:pt x="115" y="129"/>
                  </a:cubicBezTo>
                  <a:cubicBezTo>
                    <a:pt x="114" y="129"/>
                    <a:pt x="114" y="129"/>
                    <a:pt x="114" y="129"/>
                  </a:cubicBezTo>
                  <a:cubicBezTo>
                    <a:pt x="105" y="143"/>
                    <a:pt x="92" y="151"/>
                    <a:pt x="77" y="151"/>
                  </a:cubicBezTo>
                  <a:cubicBezTo>
                    <a:pt x="59" y="151"/>
                    <a:pt x="45" y="137"/>
                    <a:pt x="45" y="114"/>
                  </a:cubicBezTo>
                  <a:cubicBezTo>
                    <a:pt x="45" y="78"/>
                    <a:pt x="71" y="47"/>
                    <a:pt x="112" y="47"/>
                  </a:cubicBezTo>
                  <a:cubicBezTo>
                    <a:pt x="125" y="47"/>
                    <a:pt x="139" y="50"/>
                    <a:pt x="146" y="54"/>
                  </a:cubicBezTo>
                  <a:cubicBezTo>
                    <a:pt x="138" y="107"/>
                    <a:pt x="138" y="107"/>
                    <a:pt x="138" y="107"/>
                  </a:cubicBezTo>
                  <a:cubicBezTo>
                    <a:pt x="135" y="124"/>
                    <a:pt x="137" y="132"/>
                    <a:pt x="145" y="132"/>
                  </a:cubicBezTo>
                  <a:cubicBezTo>
                    <a:pt x="157" y="132"/>
                    <a:pt x="173" y="117"/>
                    <a:pt x="173" y="84"/>
                  </a:cubicBezTo>
                  <a:cubicBezTo>
                    <a:pt x="173" y="46"/>
                    <a:pt x="149" y="17"/>
                    <a:pt x="104" y="17"/>
                  </a:cubicBezTo>
                  <a:cubicBezTo>
                    <a:pt x="60" y="17"/>
                    <a:pt x="22" y="51"/>
                    <a:pt x="22" y="106"/>
                  </a:cubicBezTo>
                  <a:cubicBezTo>
                    <a:pt x="22" y="154"/>
                    <a:pt x="52" y="181"/>
                    <a:pt x="95" y="181"/>
                  </a:cubicBezTo>
                  <a:cubicBezTo>
                    <a:pt x="110" y="181"/>
                    <a:pt x="125" y="178"/>
                    <a:pt x="137" y="173"/>
                  </a:cubicBezTo>
                  <a:lnTo>
                    <a:pt x="142" y="189"/>
                  </a:lnTo>
                  <a:close/>
                  <a:moveTo>
                    <a:pt x="117" y="71"/>
                  </a:moveTo>
                  <a:cubicBezTo>
                    <a:pt x="114" y="70"/>
                    <a:pt x="111" y="70"/>
                    <a:pt x="108" y="70"/>
                  </a:cubicBezTo>
                  <a:cubicBezTo>
                    <a:pt x="89" y="70"/>
                    <a:pt x="74" y="88"/>
                    <a:pt x="74" y="110"/>
                  </a:cubicBezTo>
                  <a:cubicBezTo>
                    <a:pt x="74" y="121"/>
                    <a:pt x="79" y="128"/>
                    <a:pt x="88" y="128"/>
                  </a:cubicBezTo>
                  <a:cubicBezTo>
                    <a:pt x="99" y="128"/>
                    <a:pt x="110" y="114"/>
                    <a:pt x="113" y="98"/>
                  </a:cubicBezTo>
                  <a:lnTo>
                    <a:pt x="117" y="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9" name="Freeform 14"/>
            <p:cNvSpPr/>
            <p:nvPr/>
          </p:nvSpPr>
          <p:spPr bwMode="auto">
            <a:xfrm>
              <a:off x="9714766" y="3605083"/>
              <a:ext cx="981460" cy="947992"/>
            </a:xfrm>
            <a:custGeom>
              <a:avLst/>
              <a:gdLst>
                <a:gd name="T0" fmla="*/ 315 w 496"/>
                <a:gd name="T1" fmla="*/ 456 h 479"/>
                <a:gd name="T2" fmla="*/ 462 w 496"/>
                <a:gd name="T3" fmla="*/ 184 h 479"/>
                <a:gd name="T4" fmla="*/ 191 w 496"/>
                <a:gd name="T5" fmla="*/ 34 h 479"/>
                <a:gd name="T6" fmla="*/ 44 w 496"/>
                <a:gd name="T7" fmla="*/ 307 h 479"/>
                <a:gd name="T8" fmla="*/ 49 w 496"/>
                <a:gd name="T9" fmla="*/ 321 h 479"/>
                <a:gd name="T10" fmla="*/ 0 w 496"/>
                <a:gd name="T11" fmla="*/ 420 h 479"/>
                <a:gd name="T12" fmla="*/ 101 w 496"/>
                <a:gd name="T13" fmla="*/ 402 h 479"/>
                <a:gd name="T14" fmla="*/ 315 w 496"/>
                <a:gd name="T15" fmla="*/ 456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6" h="479">
                  <a:moveTo>
                    <a:pt x="315" y="456"/>
                  </a:moveTo>
                  <a:cubicBezTo>
                    <a:pt x="430" y="422"/>
                    <a:pt x="496" y="300"/>
                    <a:pt x="462" y="184"/>
                  </a:cubicBezTo>
                  <a:cubicBezTo>
                    <a:pt x="427" y="67"/>
                    <a:pt x="306" y="0"/>
                    <a:pt x="191" y="34"/>
                  </a:cubicBezTo>
                  <a:cubicBezTo>
                    <a:pt x="75" y="68"/>
                    <a:pt x="10" y="190"/>
                    <a:pt x="44" y="307"/>
                  </a:cubicBezTo>
                  <a:cubicBezTo>
                    <a:pt x="46" y="311"/>
                    <a:pt x="47" y="316"/>
                    <a:pt x="49" y="321"/>
                  </a:cubicBezTo>
                  <a:cubicBezTo>
                    <a:pt x="0" y="420"/>
                    <a:pt x="0" y="420"/>
                    <a:pt x="0" y="420"/>
                  </a:cubicBezTo>
                  <a:cubicBezTo>
                    <a:pt x="101" y="402"/>
                    <a:pt x="101" y="402"/>
                    <a:pt x="101" y="402"/>
                  </a:cubicBezTo>
                  <a:cubicBezTo>
                    <a:pt x="156" y="456"/>
                    <a:pt x="237" y="479"/>
                    <a:pt x="315" y="456"/>
                  </a:cubicBezTo>
                  <a:close/>
                </a:path>
              </a:pathLst>
            </a:custGeom>
            <a:solidFill>
              <a:srgbClr val="0053A3"/>
            </a:solidFill>
            <a:ln>
              <a:noFill/>
            </a:ln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0" name="Freeform 43"/>
            <p:cNvSpPr/>
            <p:nvPr/>
          </p:nvSpPr>
          <p:spPr bwMode="auto">
            <a:xfrm>
              <a:off x="9908883" y="3836015"/>
              <a:ext cx="413334" cy="399947"/>
            </a:xfrm>
            <a:custGeom>
              <a:avLst/>
              <a:gdLst>
                <a:gd name="T0" fmla="*/ 11 w 209"/>
                <a:gd name="T1" fmla="*/ 202 h 202"/>
                <a:gd name="T2" fmla="*/ 26 w 209"/>
                <a:gd name="T3" fmla="*/ 166 h 202"/>
                <a:gd name="T4" fmla="*/ 79 w 209"/>
                <a:gd name="T5" fmla="*/ 119 h 202"/>
                <a:gd name="T6" fmla="*/ 52 w 209"/>
                <a:gd name="T7" fmla="*/ 63 h 202"/>
                <a:gd name="T8" fmla="*/ 107 w 209"/>
                <a:gd name="T9" fmla="*/ 0 h 202"/>
                <a:gd name="T10" fmla="*/ 159 w 209"/>
                <a:gd name="T11" fmla="*/ 68 h 202"/>
                <a:gd name="T12" fmla="*/ 134 w 209"/>
                <a:gd name="T13" fmla="*/ 121 h 202"/>
                <a:gd name="T14" fmla="*/ 190 w 209"/>
                <a:gd name="T15" fmla="*/ 163 h 202"/>
                <a:gd name="T16" fmla="*/ 209 w 209"/>
                <a:gd name="T17" fmla="*/ 202 h 202"/>
                <a:gd name="T18" fmla="*/ 11 w 209"/>
                <a:gd name="T19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9" h="202">
                  <a:moveTo>
                    <a:pt x="11" y="202"/>
                  </a:moveTo>
                  <a:cubicBezTo>
                    <a:pt x="11" y="202"/>
                    <a:pt x="0" y="174"/>
                    <a:pt x="26" y="166"/>
                  </a:cubicBezTo>
                  <a:cubicBezTo>
                    <a:pt x="52" y="158"/>
                    <a:pt x="79" y="149"/>
                    <a:pt x="79" y="119"/>
                  </a:cubicBezTo>
                  <a:cubicBezTo>
                    <a:pt x="79" y="119"/>
                    <a:pt x="52" y="108"/>
                    <a:pt x="52" y="63"/>
                  </a:cubicBezTo>
                  <a:cubicBezTo>
                    <a:pt x="52" y="23"/>
                    <a:pt x="73" y="0"/>
                    <a:pt x="107" y="0"/>
                  </a:cubicBezTo>
                  <a:cubicBezTo>
                    <a:pt x="140" y="0"/>
                    <a:pt x="159" y="25"/>
                    <a:pt x="159" y="68"/>
                  </a:cubicBezTo>
                  <a:cubicBezTo>
                    <a:pt x="159" y="68"/>
                    <a:pt x="152" y="111"/>
                    <a:pt x="134" y="121"/>
                  </a:cubicBezTo>
                  <a:cubicBezTo>
                    <a:pt x="135" y="128"/>
                    <a:pt x="130" y="154"/>
                    <a:pt x="190" y="163"/>
                  </a:cubicBezTo>
                  <a:cubicBezTo>
                    <a:pt x="208" y="165"/>
                    <a:pt x="209" y="183"/>
                    <a:pt x="209" y="202"/>
                  </a:cubicBezTo>
                  <a:lnTo>
                    <a:pt x="11" y="2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1" name="Freeform 44"/>
            <p:cNvSpPr/>
            <p:nvPr/>
          </p:nvSpPr>
          <p:spPr bwMode="auto">
            <a:xfrm>
              <a:off x="10272851" y="3889565"/>
              <a:ext cx="266911" cy="344724"/>
            </a:xfrm>
            <a:custGeom>
              <a:avLst/>
              <a:gdLst>
                <a:gd name="T0" fmla="*/ 40 w 135"/>
                <a:gd name="T1" fmla="*/ 174 h 174"/>
                <a:gd name="T2" fmla="*/ 135 w 135"/>
                <a:gd name="T3" fmla="*/ 174 h 174"/>
                <a:gd name="T4" fmla="*/ 119 w 135"/>
                <a:gd name="T5" fmla="*/ 141 h 174"/>
                <a:gd name="T6" fmla="*/ 70 w 135"/>
                <a:gd name="T7" fmla="*/ 104 h 174"/>
                <a:gd name="T8" fmla="*/ 92 w 135"/>
                <a:gd name="T9" fmla="*/ 59 h 174"/>
                <a:gd name="T10" fmla="*/ 47 w 135"/>
                <a:gd name="T11" fmla="*/ 0 h 174"/>
                <a:gd name="T12" fmla="*/ 0 w 135"/>
                <a:gd name="T13" fmla="*/ 55 h 174"/>
                <a:gd name="T14" fmla="*/ 23 w 135"/>
                <a:gd name="T15" fmla="*/ 103 h 174"/>
                <a:gd name="T16" fmla="*/ 14 w 135"/>
                <a:gd name="T17" fmla="*/ 124 h 174"/>
                <a:gd name="T18" fmla="*/ 38 w 135"/>
                <a:gd name="T19" fmla="*/ 146 h 174"/>
                <a:gd name="T20" fmla="*/ 40 w 135"/>
                <a:gd name="T21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5" h="174">
                  <a:moveTo>
                    <a:pt x="40" y="174"/>
                  </a:moveTo>
                  <a:cubicBezTo>
                    <a:pt x="135" y="174"/>
                    <a:pt x="135" y="174"/>
                    <a:pt x="135" y="174"/>
                  </a:cubicBezTo>
                  <a:cubicBezTo>
                    <a:pt x="135" y="158"/>
                    <a:pt x="134" y="143"/>
                    <a:pt x="119" y="141"/>
                  </a:cubicBezTo>
                  <a:cubicBezTo>
                    <a:pt x="67" y="133"/>
                    <a:pt x="71" y="111"/>
                    <a:pt x="70" y="104"/>
                  </a:cubicBezTo>
                  <a:cubicBezTo>
                    <a:pt x="86" y="96"/>
                    <a:pt x="92" y="59"/>
                    <a:pt x="92" y="59"/>
                  </a:cubicBezTo>
                  <a:cubicBezTo>
                    <a:pt x="92" y="22"/>
                    <a:pt x="76" y="0"/>
                    <a:pt x="47" y="0"/>
                  </a:cubicBezTo>
                  <a:cubicBezTo>
                    <a:pt x="18" y="0"/>
                    <a:pt x="0" y="20"/>
                    <a:pt x="0" y="55"/>
                  </a:cubicBezTo>
                  <a:cubicBezTo>
                    <a:pt x="0" y="93"/>
                    <a:pt x="23" y="103"/>
                    <a:pt x="23" y="103"/>
                  </a:cubicBezTo>
                  <a:cubicBezTo>
                    <a:pt x="23" y="115"/>
                    <a:pt x="18" y="121"/>
                    <a:pt x="14" y="124"/>
                  </a:cubicBezTo>
                  <a:cubicBezTo>
                    <a:pt x="14" y="124"/>
                    <a:pt x="33" y="129"/>
                    <a:pt x="38" y="146"/>
                  </a:cubicBezTo>
                  <a:cubicBezTo>
                    <a:pt x="42" y="158"/>
                    <a:pt x="40" y="174"/>
                    <a:pt x="40" y="1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7" name="Freeform 20"/>
            <p:cNvSpPr/>
            <p:nvPr/>
          </p:nvSpPr>
          <p:spPr bwMode="auto">
            <a:xfrm>
              <a:off x="6768714" y="2934043"/>
              <a:ext cx="828342" cy="771445"/>
            </a:xfrm>
            <a:custGeom>
              <a:avLst/>
              <a:gdLst>
                <a:gd name="T0" fmla="*/ 311 w 419"/>
                <a:gd name="T1" fmla="*/ 64 h 390"/>
                <a:gd name="T2" fmla="*/ 65 w 419"/>
                <a:gd name="T3" fmla="*/ 79 h 390"/>
                <a:gd name="T4" fmla="*/ 77 w 419"/>
                <a:gd name="T5" fmla="*/ 326 h 390"/>
                <a:gd name="T6" fmla="*/ 323 w 419"/>
                <a:gd name="T7" fmla="*/ 311 h 390"/>
                <a:gd name="T8" fmla="*/ 331 w 419"/>
                <a:gd name="T9" fmla="*/ 302 h 390"/>
                <a:gd name="T10" fmla="*/ 419 w 419"/>
                <a:gd name="T11" fmla="*/ 293 h 390"/>
                <a:gd name="T12" fmla="*/ 364 w 419"/>
                <a:gd name="T13" fmla="*/ 232 h 390"/>
                <a:gd name="T14" fmla="*/ 311 w 419"/>
                <a:gd name="T15" fmla="*/ 64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9" h="390">
                  <a:moveTo>
                    <a:pt x="311" y="64"/>
                  </a:moveTo>
                  <a:cubicBezTo>
                    <a:pt x="240" y="0"/>
                    <a:pt x="129" y="7"/>
                    <a:pt x="65" y="79"/>
                  </a:cubicBezTo>
                  <a:cubicBezTo>
                    <a:pt x="0" y="151"/>
                    <a:pt x="5" y="262"/>
                    <a:pt x="77" y="326"/>
                  </a:cubicBezTo>
                  <a:cubicBezTo>
                    <a:pt x="148" y="390"/>
                    <a:pt x="259" y="383"/>
                    <a:pt x="323" y="311"/>
                  </a:cubicBezTo>
                  <a:cubicBezTo>
                    <a:pt x="326" y="308"/>
                    <a:pt x="328" y="305"/>
                    <a:pt x="331" y="302"/>
                  </a:cubicBezTo>
                  <a:cubicBezTo>
                    <a:pt x="419" y="293"/>
                    <a:pt x="419" y="293"/>
                    <a:pt x="419" y="293"/>
                  </a:cubicBezTo>
                  <a:cubicBezTo>
                    <a:pt x="364" y="232"/>
                    <a:pt x="364" y="232"/>
                    <a:pt x="364" y="232"/>
                  </a:cubicBezTo>
                  <a:cubicBezTo>
                    <a:pt x="378" y="173"/>
                    <a:pt x="360" y="108"/>
                    <a:pt x="311" y="64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8" name="Freeform 45"/>
            <p:cNvSpPr/>
            <p:nvPr/>
          </p:nvSpPr>
          <p:spPr bwMode="auto">
            <a:xfrm>
              <a:off x="6936892" y="3103894"/>
              <a:ext cx="371499" cy="395763"/>
            </a:xfrm>
            <a:custGeom>
              <a:avLst/>
              <a:gdLst>
                <a:gd name="T0" fmla="*/ 188 w 188"/>
                <a:gd name="T1" fmla="*/ 9 h 200"/>
                <a:gd name="T2" fmla="*/ 179 w 188"/>
                <a:gd name="T3" fmla="*/ 0 h 200"/>
                <a:gd name="T4" fmla="*/ 48 w 188"/>
                <a:gd name="T5" fmla="*/ 42 h 200"/>
                <a:gd name="T6" fmla="*/ 48 w 188"/>
                <a:gd name="T7" fmla="*/ 154 h 200"/>
                <a:gd name="T8" fmla="*/ 34 w 188"/>
                <a:gd name="T9" fmla="*/ 151 h 200"/>
                <a:gd name="T10" fmla="*/ 0 w 188"/>
                <a:gd name="T11" fmla="*/ 176 h 200"/>
                <a:gd name="T12" fmla="*/ 34 w 188"/>
                <a:gd name="T13" fmla="*/ 200 h 200"/>
                <a:gd name="T14" fmla="*/ 68 w 188"/>
                <a:gd name="T15" fmla="*/ 176 h 200"/>
                <a:gd name="T16" fmla="*/ 68 w 188"/>
                <a:gd name="T17" fmla="*/ 172 h 200"/>
                <a:gd name="T18" fmla="*/ 68 w 188"/>
                <a:gd name="T19" fmla="*/ 80 h 200"/>
                <a:gd name="T20" fmla="*/ 159 w 188"/>
                <a:gd name="T21" fmla="*/ 50 h 200"/>
                <a:gd name="T22" fmla="*/ 159 w 188"/>
                <a:gd name="T23" fmla="*/ 120 h 200"/>
                <a:gd name="T24" fmla="*/ 145 w 188"/>
                <a:gd name="T25" fmla="*/ 117 h 200"/>
                <a:gd name="T26" fmla="*/ 111 w 188"/>
                <a:gd name="T27" fmla="*/ 142 h 200"/>
                <a:gd name="T28" fmla="*/ 145 w 188"/>
                <a:gd name="T29" fmla="*/ 166 h 200"/>
                <a:gd name="T30" fmla="*/ 179 w 188"/>
                <a:gd name="T31" fmla="*/ 142 h 200"/>
                <a:gd name="T32" fmla="*/ 178 w 188"/>
                <a:gd name="T33" fmla="*/ 137 h 200"/>
                <a:gd name="T34" fmla="*/ 179 w 188"/>
                <a:gd name="T35" fmla="*/ 137 h 200"/>
                <a:gd name="T36" fmla="*/ 188 w 188"/>
                <a:gd name="T37" fmla="*/ 9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8" h="200">
                  <a:moveTo>
                    <a:pt x="188" y="9"/>
                  </a:moveTo>
                  <a:cubicBezTo>
                    <a:pt x="179" y="0"/>
                    <a:pt x="179" y="0"/>
                    <a:pt x="179" y="0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8" y="154"/>
                    <a:pt x="48" y="154"/>
                    <a:pt x="48" y="154"/>
                  </a:cubicBezTo>
                  <a:cubicBezTo>
                    <a:pt x="44" y="152"/>
                    <a:pt x="39" y="151"/>
                    <a:pt x="34" y="151"/>
                  </a:cubicBezTo>
                  <a:cubicBezTo>
                    <a:pt x="15" y="151"/>
                    <a:pt x="0" y="162"/>
                    <a:pt x="0" y="176"/>
                  </a:cubicBezTo>
                  <a:cubicBezTo>
                    <a:pt x="0" y="189"/>
                    <a:pt x="15" y="200"/>
                    <a:pt x="34" y="200"/>
                  </a:cubicBezTo>
                  <a:cubicBezTo>
                    <a:pt x="53" y="200"/>
                    <a:pt x="68" y="189"/>
                    <a:pt x="68" y="176"/>
                  </a:cubicBezTo>
                  <a:cubicBezTo>
                    <a:pt x="68" y="174"/>
                    <a:pt x="68" y="173"/>
                    <a:pt x="68" y="172"/>
                  </a:cubicBezTo>
                  <a:cubicBezTo>
                    <a:pt x="68" y="80"/>
                    <a:pt x="68" y="80"/>
                    <a:pt x="68" y="80"/>
                  </a:cubicBezTo>
                  <a:cubicBezTo>
                    <a:pt x="159" y="50"/>
                    <a:pt x="159" y="50"/>
                    <a:pt x="159" y="50"/>
                  </a:cubicBezTo>
                  <a:cubicBezTo>
                    <a:pt x="159" y="120"/>
                    <a:pt x="159" y="120"/>
                    <a:pt x="159" y="120"/>
                  </a:cubicBezTo>
                  <a:cubicBezTo>
                    <a:pt x="155" y="118"/>
                    <a:pt x="150" y="117"/>
                    <a:pt x="145" y="117"/>
                  </a:cubicBezTo>
                  <a:cubicBezTo>
                    <a:pt x="126" y="117"/>
                    <a:pt x="111" y="128"/>
                    <a:pt x="111" y="142"/>
                  </a:cubicBezTo>
                  <a:cubicBezTo>
                    <a:pt x="111" y="155"/>
                    <a:pt x="126" y="166"/>
                    <a:pt x="145" y="166"/>
                  </a:cubicBezTo>
                  <a:cubicBezTo>
                    <a:pt x="164" y="166"/>
                    <a:pt x="179" y="155"/>
                    <a:pt x="179" y="142"/>
                  </a:cubicBezTo>
                  <a:cubicBezTo>
                    <a:pt x="179" y="140"/>
                    <a:pt x="179" y="138"/>
                    <a:pt x="178" y="137"/>
                  </a:cubicBezTo>
                  <a:cubicBezTo>
                    <a:pt x="179" y="137"/>
                    <a:pt x="179" y="137"/>
                    <a:pt x="179" y="137"/>
                  </a:cubicBezTo>
                  <a:lnTo>
                    <a:pt x="188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5" name="Freeform 10"/>
            <p:cNvSpPr/>
            <p:nvPr/>
          </p:nvSpPr>
          <p:spPr bwMode="auto">
            <a:xfrm>
              <a:off x="7611141" y="2714180"/>
              <a:ext cx="900299" cy="1009070"/>
            </a:xfrm>
            <a:custGeom>
              <a:avLst/>
              <a:gdLst>
                <a:gd name="T0" fmla="*/ 449 w 455"/>
                <a:gd name="T1" fmla="*/ 209 h 510"/>
                <a:gd name="T2" fmla="*/ 212 w 455"/>
                <a:gd name="T3" fmla="*/ 10 h 510"/>
                <a:gd name="T4" fmla="*/ 10 w 455"/>
                <a:gd name="T5" fmla="*/ 245 h 510"/>
                <a:gd name="T6" fmla="*/ 247 w 455"/>
                <a:gd name="T7" fmla="*/ 444 h 510"/>
                <a:gd name="T8" fmla="*/ 262 w 455"/>
                <a:gd name="T9" fmla="*/ 442 h 510"/>
                <a:gd name="T10" fmla="*/ 349 w 455"/>
                <a:gd name="T11" fmla="*/ 510 h 510"/>
                <a:gd name="T12" fmla="*/ 352 w 455"/>
                <a:gd name="T13" fmla="*/ 408 h 510"/>
                <a:gd name="T14" fmla="*/ 449 w 455"/>
                <a:gd name="T15" fmla="*/ 209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510">
                  <a:moveTo>
                    <a:pt x="449" y="209"/>
                  </a:moveTo>
                  <a:cubicBezTo>
                    <a:pt x="439" y="90"/>
                    <a:pt x="333" y="0"/>
                    <a:pt x="212" y="10"/>
                  </a:cubicBezTo>
                  <a:cubicBezTo>
                    <a:pt x="91" y="20"/>
                    <a:pt x="0" y="125"/>
                    <a:pt x="10" y="245"/>
                  </a:cubicBezTo>
                  <a:cubicBezTo>
                    <a:pt x="20" y="365"/>
                    <a:pt x="126" y="454"/>
                    <a:pt x="247" y="444"/>
                  </a:cubicBezTo>
                  <a:cubicBezTo>
                    <a:pt x="252" y="444"/>
                    <a:pt x="257" y="443"/>
                    <a:pt x="262" y="442"/>
                  </a:cubicBezTo>
                  <a:cubicBezTo>
                    <a:pt x="349" y="510"/>
                    <a:pt x="349" y="510"/>
                    <a:pt x="349" y="510"/>
                  </a:cubicBezTo>
                  <a:cubicBezTo>
                    <a:pt x="352" y="408"/>
                    <a:pt x="352" y="408"/>
                    <a:pt x="352" y="408"/>
                  </a:cubicBezTo>
                  <a:cubicBezTo>
                    <a:pt x="416" y="365"/>
                    <a:pt x="455" y="291"/>
                    <a:pt x="449" y="209"/>
                  </a:cubicBezTo>
                  <a:close/>
                </a:path>
              </a:pathLst>
            </a:custGeom>
            <a:solidFill>
              <a:srgbClr val="0053A3"/>
            </a:solidFill>
            <a:ln>
              <a:noFill/>
            </a:ln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6" name="Freeform 46"/>
            <p:cNvSpPr/>
            <p:nvPr/>
          </p:nvSpPr>
          <p:spPr bwMode="auto">
            <a:xfrm>
              <a:off x="7769279" y="2925867"/>
              <a:ext cx="516250" cy="485291"/>
            </a:xfrm>
            <a:custGeom>
              <a:avLst/>
              <a:gdLst>
                <a:gd name="T0" fmla="*/ 245 w 261"/>
                <a:gd name="T1" fmla="*/ 61 h 245"/>
                <a:gd name="T2" fmla="*/ 168 w 261"/>
                <a:gd name="T3" fmla="*/ 18 h 245"/>
                <a:gd name="T4" fmla="*/ 122 w 261"/>
                <a:gd name="T5" fmla="*/ 70 h 245"/>
                <a:gd name="T6" fmla="*/ 55 w 261"/>
                <a:gd name="T7" fmla="*/ 54 h 245"/>
                <a:gd name="T8" fmla="*/ 17 w 261"/>
                <a:gd name="T9" fmla="*/ 134 h 245"/>
                <a:gd name="T10" fmla="*/ 86 w 261"/>
                <a:gd name="T11" fmla="*/ 204 h 245"/>
                <a:gd name="T12" fmla="*/ 179 w 261"/>
                <a:gd name="T13" fmla="*/ 245 h 245"/>
                <a:gd name="T14" fmla="*/ 179 w 261"/>
                <a:gd name="T15" fmla="*/ 245 h 245"/>
                <a:gd name="T16" fmla="*/ 179 w 261"/>
                <a:gd name="T17" fmla="*/ 245 h 245"/>
                <a:gd name="T18" fmla="*/ 179 w 261"/>
                <a:gd name="T19" fmla="*/ 245 h 245"/>
                <a:gd name="T20" fmla="*/ 179 w 261"/>
                <a:gd name="T21" fmla="*/ 245 h 245"/>
                <a:gd name="T22" fmla="*/ 230 w 261"/>
                <a:gd name="T23" fmla="*/ 158 h 245"/>
                <a:gd name="T24" fmla="*/ 245 w 261"/>
                <a:gd name="T25" fmla="*/ 6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1" h="245">
                  <a:moveTo>
                    <a:pt x="245" y="61"/>
                  </a:moveTo>
                  <a:cubicBezTo>
                    <a:pt x="222" y="0"/>
                    <a:pt x="168" y="18"/>
                    <a:pt x="168" y="18"/>
                  </a:cubicBezTo>
                  <a:cubicBezTo>
                    <a:pt x="131" y="28"/>
                    <a:pt x="123" y="68"/>
                    <a:pt x="122" y="70"/>
                  </a:cubicBezTo>
                  <a:cubicBezTo>
                    <a:pt x="121" y="68"/>
                    <a:pt x="91" y="41"/>
                    <a:pt x="55" y="54"/>
                  </a:cubicBezTo>
                  <a:cubicBezTo>
                    <a:pt x="55" y="54"/>
                    <a:pt x="0" y="71"/>
                    <a:pt x="17" y="134"/>
                  </a:cubicBezTo>
                  <a:cubicBezTo>
                    <a:pt x="17" y="134"/>
                    <a:pt x="28" y="176"/>
                    <a:pt x="86" y="204"/>
                  </a:cubicBezTo>
                  <a:cubicBezTo>
                    <a:pt x="179" y="245"/>
                    <a:pt x="179" y="245"/>
                    <a:pt x="179" y="245"/>
                  </a:cubicBezTo>
                  <a:cubicBezTo>
                    <a:pt x="179" y="245"/>
                    <a:pt x="179" y="245"/>
                    <a:pt x="179" y="245"/>
                  </a:cubicBezTo>
                  <a:cubicBezTo>
                    <a:pt x="179" y="245"/>
                    <a:pt x="179" y="245"/>
                    <a:pt x="179" y="245"/>
                  </a:cubicBezTo>
                  <a:cubicBezTo>
                    <a:pt x="179" y="245"/>
                    <a:pt x="179" y="245"/>
                    <a:pt x="179" y="245"/>
                  </a:cubicBezTo>
                  <a:cubicBezTo>
                    <a:pt x="179" y="245"/>
                    <a:pt x="179" y="245"/>
                    <a:pt x="179" y="245"/>
                  </a:cubicBezTo>
                  <a:cubicBezTo>
                    <a:pt x="230" y="158"/>
                    <a:pt x="230" y="158"/>
                    <a:pt x="230" y="158"/>
                  </a:cubicBezTo>
                  <a:cubicBezTo>
                    <a:pt x="261" y="101"/>
                    <a:pt x="245" y="61"/>
                    <a:pt x="245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0" name="Freeform 13"/>
            <p:cNvSpPr/>
            <p:nvPr/>
          </p:nvSpPr>
          <p:spPr bwMode="auto">
            <a:xfrm>
              <a:off x="6705124" y="1907400"/>
              <a:ext cx="917869" cy="1004887"/>
            </a:xfrm>
            <a:custGeom>
              <a:avLst/>
              <a:gdLst>
                <a:gd name="T0" fmla="*/ 453 w 464"/>
                <a:gd name="T1" fmla="*/ 202 h 508"/>
                <a:gd name="T2" fmla="*/ 205 w 464"/>
                <a:gd name="T3" fmla="*/ 17 h 508"/>
                <a:gd name="T4" fmla="*/ 17 w 464"/>
                <a:gd name="T5" fmla="*/ 263 h 508"/>
                <a:gd name="T6" fmla="*/ 265 w 464"/>
                <a:gd name="T7" fmla="*/ 448 h 508"/>
                <a:gd name="T8" fmla="*/ 280 w 464"/>
                <a:gd name="T9" fmla="*/ 445 h 508"/>
                <a:gd name="T10" fmla="*/ 371 w 464"/>
                <a:gd name="T11" fmla="*/ 508 h 508"/>
                <a:gd name="T12" fmla="*/ 368 w 464"/>
                <a:gd name="T13" fmla="*/ 406 h 508"/>
                <a:gd name="T14" fmla="*/ 453 w 464"/>
                <a:gd name="T15" fmla="*/ 202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4" h="508">
                  <a:moveTo>
                    <a:pt x="453" y="202"/>
                  </a:moveTo>
                  <a:cubicBezTo>
                    <a:pt x="436" y="83"/>
                    <a:pt x="325" y="0"/>
                    <a:pt x="205" y="17"/>
                  </a:cubicBezTo>
                  <a:cubicBezTo>
                    <a:pt x="84" y="34"/>
                    <a:pt x="0" y="144"/>
                    <a:pt x="17" y="263"/>
                  </a:cubicBezTo>
                  <a:cubicBezTo>
                    <a:pt x="34" y="382"/>
                    <a:pt x="145" y="465"/>
                    <a:pt x="265" y="448"/>
                  </a:cubicBezTo>
                  <a:cubicBezTo>
                    <a:pt x="270" y="447"/>
                    <a:pt x="275" y="446"/>
                    <a:pt x="280" y="445"/>
                  </a:cubicBezTo>
                  <a:cubicBezTo>
                    <a:pt x="371" y="508"/>
                    <a:pt x="371" y="508"/>
                    <a:pt x="371" y="508"/>
                  </a:cubicBezTo>
                  <a:cubicBezTo>
                    <a:pt x="368" y="406"/>
                    <a:pt x="368" y="406"/>
                    <a:pt x="368" y="406"/>
                  </a:cubicBezTo>
                  <a:cubicBezTo>
                    <a:pt x="429" y="359"/>
                    <a:pt x="464" y="283"/>
                    <a:pt x="453" y="2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4" name="Freeform 47"/>
            <p:cNvSpPr>
              <a:spLocks noEditPoints="1"/>
            </p:cNvSpPr>
            <p:nvPr/>
          </p:nvSpPr>
          <p:spPr bwMode="auto">
            <a:xfrm>
              <a:off x="6831467" y="2134985"/>
              <a:ext cx="649286" cy="542187"/>
            </a:xfrm>
            <a:custGeom>
              <a:avLst/>
              <a:gdLst>
                <a:gd name="T0" fmla="*/ 328 w 328"/>
                <a:gd name="T1" fmla="*/ 42 h 274"/>
                <a:gd name="T2" fmla="*/ 163 w 328"/>
                <a:gd name="T3" fmla="*/ 0 h 274"/>
                <a:gd name="T4" fmla="*/ 0 w 328"/>
                <a:gd name="T5" fmla="*/ 42 h 274"/>
                <a:gd name="T6" fmla="*/ 1 w 328"/>
                <a:gd name="T7" fmla="*/ 53 h 274"/>
                <a:gd name="T8" fmla="*/ 66 w 328"/>
                <a:gd name="T9" fmla="*/ 70 h 274"/>
                <a:gd name="T10" fmla="*/ 66 w 328"/>
                <a:gd name="T11" fmla="*/ 150 h 274"/>
                <a:gd name="T12" fmla="*/ 160 w 328"/>
                <a:gd name="T13" fmla="*/ 197 h 274"/>
                <a:gd name="T14" fmla="*/ 261 w 328"/>
                <a:gd name="T15" fmla="*/ 150 h 274"/>
                <a:gd name="T16" fmla="*/ 262 w 328"/>
                <a:gd name="T17" fmla="*/ 71 h 274"/>
                <a:gd name="T18" fmla="*/ 266 w 328"/>
                <a:gd name="T19" fmla="*/ 70 h 274"/>
                <a:gd name="T20" fmla="*/ 272 w 328"/>
                <a:gd name="T21" fmla="*/ 134 h 274"/>
                <a:gd name="T22" fmla="*/ 269 w 328"/>
                <a:gd name="T23" fmla="*/ 204 h 274"/>
                <a:gd name="T24" fmla="*/ 258 w 328"/>
                <a:gd name="T25" fmla="*/ 216 h 274"/>
                <a:gd name="T26" fmla="*/ 267 w 328"/>
                <a:gd name="T27" fmla="*/ 228 h 274"/>
                <a:gd name="T28" fmla="*/ 252 w 328"/>
                <a:gd name="T29" fmla="*/ 272 h 274"/>
                <a:gd name="T30" fmla="*/ 256 w 328"/>
                <a:gd name="T31" fmla="*/ 273 h 274"/>
                <a:gd name="T32" fmla="*/ 263 w 328"/>
                <a:gd name="T33" fmla="*/ 256 h 274"/>
                <a:gd name="T34" fmla="*/ 259 w 328"/>
                <a:gd name="T35" fmla="*/ 273 h 274"/>
                <a:gd name="T36" fmla="*/ 264 w 328"/>
                <a:gd name="T37" fmla="*/ 274 h 274"/>
                <a:gd name="T38" fmla="*/ 266 w 328"/>
                <a:gd name="T39" fmla="*/ 261 h 274"/>
                <a:gd name="T40" fmla="*/ 267 w 328"/>
                <a:gd name="T41" fmla="*/ 274 h 274"/>
                <a:gd name="T42" fmla="*/ 272 w 328"/>
                <a:gd name="T43" fmla="*/ 274 h 274"/>
                <a:gd name="T44" fmla="*/ 272 w 328"/>
                <a:gd name="T45" fmla="*/ 261 h 274"/>
                <a:gd name="T46" fmla="*/ 274 w 328"/>
                <a:gd name="T47" fmla="*/ 274 h 274"/>
                <a:gd name="T48" fmla="*/ 278 w 328"/>
                <a:gd name="T49" fmla="*/ 274 h 274"/>
                <a:gd name="T50" fmla="*/ 276 w 328"/>
                <a:gd name="T51" fmla="*/ 259 h 274"/>
                <a:gd name="T52" fmla="*/ 281 w 328"/>
                <a:gd name="T53" fmla="*/ 273 h 274"/>
                <a:gd name="T54" fmla="*/ 284 w 328"/>
                <a:gd name="T55" fmla="*/ 272 h 274"/>
                <a:gd name="T56" fmla="*/ 274 w 328"/>
                <a:gd name="T57" fmla="*/ 228 h 274"/>
                <a:gd name="T58" fmla="*/ 283 w 328"/>
                <a:gd name="T59" fmla="*/ 216 h 274"/>
                <a:gd name="T60" fmla="*/ 274 w 328"/>
                <a:gd name="T61" fmla="*/ 204 h 274"/>
                <a:gd name="T62" fmla="*/ 277 w 328"/>
                <a:gd name="T63" fmla="*/ 134 h 274"/>
                <a:gd name="T64" fmla="*/ 271 w 328"/>
                <a:gd name="T65" fmla="*/ 68 h 274"/>
                <a:gd name="T66" fmla="*/ 327 w 328"/>
                <a:gd name="T67" fmla="*/ 54 h 274"/>
                <a:gd name="T68" fmla="*/ 328 w 328"/>
                <a:gd name="T69" fmla="*/ 42 h 274"/>
                <a:gd name="T70" fmla="*/ 162 w 328"/>
                <a:gd name="T71" fmla="*/ 57 h 274"/>
                <a:gd name="T72" fmla="*/ 66 w 328"/>
                <a:gd name="T73" fmla="*/ 40 h 274"/>
                <a:gd name="T74" fmla="*/ 162 w 328"/>
                <a:gd name="T75" fmla="*/ 23 h 274"/>
                <a:gd name="T76" fmla="*/ 258 w 328"/>
                <a:gd name="T77" fmla="*/ 40 h 274"/>
                <a:gd name="T78" fmla="*/ 162 w 328"/>
                <a:gd name="T79" fmla="*/ 57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8" h="274">
                  <a:moveTo>
                    <a:pt x="328" y="42"/>
                  </a:moveTo>
                  <a:cubicBezTo>
                    <a:pt x="163" y="0"/>
                    <a:pt x="163" y="0"/>
                    <a:pt x="163" y="0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66" y="70"/>
                    <a:pt x="66" y="70"/>
                    <a:pt x="66" y="70"/>
                  </a:cubicBezTo>
                  <a:cubicBezTo>
                    <a:pt x="66" y="150"/>
                    <a:pt x="66" y="150"/>
                    <a:pt x="66" y="150"/>
                  </a:cubicBezTo>
                  <a:cubicBezTo>
                    <a:pt x="80" y="195"/>
                    <a:pt x="160" y="197"/>
                    <a:pt x="160" y="197"/>
                  </a:cubicBezTo>
                  <a:cubicBezTo>
                    <a:pt x="253" y="196"/>
                    <a:pt x="261" y="150"/>
                    <a:pt x="261" y="150"/>
                  </a:cubicBezTo>
                  <a:cubicBezTo>
                    <a:pt x="262" y="71"/>
                    <a:pt x="262" y="71"/>
                    <a:pt x="262" y="71"/>
                  </a:cubicBezTo>
                  <a:cubicBezTo>
                    <a:pt x="266" y="70"/>
                    <a:pt x="266" y="70"/>
                    <a:pt x="266" y="70"/>
                  </a:cubicBezTo>
                  <a:cubicBezTo>
                    <a:pt x="270" y="80"/>
                    <a:pt x="274" y="99"/>
                    <a:pt x="272" y="134"/>
                  </a:cubicBezTo>
                  <a:cubicBezTo>
                    <a:pt x="269" y="182"/>
                    <a:pt x="268" y="196"/>
                    <a:pt x="269" y="204"/>
                  </a:cubicBezTo>
                  <a:cubicBezTo>
                    <a:pt x="263" y="204"/>
                    <a:pt x="258" y="210"/>
                    <a:pt x="258" y="216"/>
                  </a:cubicBezTo>
                  <a:cubicBezTo>
                    <a:pt x="258" y="222"/>
                    <a:pt x="262" y="226"/>
                    <a:pt x="267" y="228"/>
                  </a:cubicBezTo>
                  <a:cubicBezTo>
                    <a:pt x="266" y="234"/>
                    <a:pt x="261" y="251"/>
                    <a:pt x="252" y="272"/>
                  </a:cubicBezTo>
                  <a:cubicBezTo>
                    <a:pt x="256" y="273"/>
                    <a:pt x="256" y="273"/>
                    <a:pt x="256" y="273"/>
                  </a:cubicBezTo>
                  <a:cubicBezTo>
                    <a:pt x="256" y="273"/>
                    <a:pt x="262" y="260"/>
                    <a:pt x="263" y="256"/>
                  </a:cubicBezTo>
                  <a:cubicBezTo>
                    <a:pt x="262" y="259"/>
                    <a:pt x="260" y="272"/>
                    <a:pt x="259" y="273"/>
                  </a:cubicBezTo>
                  <a:cubicBezTo>
                    <a:pt x="264" y="274"/>
                    <a:pt x="264" y="274"/>
                    <a:pt x="264" y="274"/>
                  </a:cubicBezTo>
                  <a:cubicBezTo>
                    <a:pt x="264" y="274"/>
                    <a:pt x="267" y="263"/>
                    <a:pt x="266" y="261"/>
                  </a:cubicBezTo>
                  <a:cubicBezTo>
                    <a:pt x="266" y="261"/>
                    <a:pt x="267" y="273"/>
                    <a:pt x="267" y="274"/>
                  </a:cubicBezTo>
                  <a:cubicBezTo>
                    <a:pt x="272" y="274"/>
                    <a:pt x="272" y="274"/>
                    <a:pt x="272" y="274"/>
                  </a:cubicBezTo>
                  <a:cubicBezTo>
                    <a:pt x="272" y="274"/>
                    <a:pt x="271" y="263"/>
                    <a:pt x="272" y="261"/>
                  </a:cubicBezTo>
                  <a:cubicBezTo>
                    <a:pt x="272" y="261"/>
                    <a:pt x="274" y="268"/>
                    <a:pt x="274" y="274"/>
                  </a:cubicBezTo>
                  <a:cubicBezTo>
                    <a:pt x="278" y="274"/>
                    <a:pt x="278" y="274"/>
                    <a:pt x="278" y="274"/>
                  </a:cubicBezTo>
                  <a:cubicBezTo>
                    <a:pt x="278" y="274"/>
                    <a:pt x="277" y="261"/>
                    <a:pt x="276" y="259"/>
                  </a:cubicBezTo>
                  <a:cubicBezTo>
                    <a:pt x="276" y="259"/>
                    <a:pt x="280" y="266"/>
                    <a:pt x="281" y="273"/>
                  </a:cubicBezTo>
                  <a:cubicBezTo>
                    <a:pt x="284" y="272"/>
                    <a:pt x="284" y="272"/>
                    <a:pt x="284" y="272"/>
                  </a:cubicBezTo>
                  <a:cubicBezTo>
                    <a:pt x="284" y="272"/>
                    <a:pt x="277" y="237"/>
                    <a:pt x="274" y="228"/>
                  </a:cubicBezTo>
                  <a:cubicBezTo>
                    <a:pt x="279" y="226"/>
                    <a:pt x="283" y="221"/>
                    <a:pt x="283" y="216"/>
                  </a:cubicBezTo>
                  <a:cubicBezTo>
                    <a:pt x="283" y="210"/>
                    <a:pt x="279" y="205"/>
                    <a:pt x="274" y="204"/>
                  </a:cubicBezTo>
                  <a:cubicBezTo>
                    <a:pt x="274" y="196"/>
                    <a:pt x="274" y="183"/>
                    <a:pt x="277" y="134"/>
                  </a:cubicBezTo>
                  <a:cubicBezTo>
                    <a:pt x="279" y="105"/>
                    <a:pt x="277" y="83"/>
                    <a:pt x="271" y="68"/>
                  </a:cubicBezTo>
                  <a:cubicBezTo>
                    <a:pt x="327" y="54"/>
                    <a:pt x="327" y="54"/>
                    <a:pt x="327" y="54"/>
                  </a:cubicBezTo>
                  <a:lnTo>
                    <a:pt x="328" y="42"/>
                  </a:lnTo>
                  <a:close/>
                  <a:moveTo>
                    <a:pt x="162" y="57"/>
                  </a:moveTo>
                  <a:cubicBezTo>
                    <a:pt x="109" y="57"/>
                    <a:pt x="66" y="50"/>
                    <a:pt x="66" y="40"/>
                  </a:cubicBezTo>
                  <a:cubicBezTo>
                    <a:pt x="66" y="30"/>
                    <a:pt x="109" y="23"/>
                    <a:pt x="162" y="23"/>
                  </a:cubicBezTo>
                  <a:cubicBezTo>
                    <a:pt x="215" y="23"/>
                    <a:pt x="258" y="30"/>
                    <a:pt x="258" y="40"/>
                  </a:cubicBezTo>
                  <a:cubicBezTo>
                    <a:pt x="258" y="50"/>
                    <a:pt x="215" y="57"/>
                    <a:pt x="162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8" name="Freeform 16"/>
            <p:cNvSpPr/>
            <p:nvPr/>
          </p:nvSpPr>
          <p:spPr bwMode="auto">
            <a:xfrm>
              <a:off x="9308962" y="2206106"/>
              <a:ext cx="572309" cy="630878"/>
            </a:xfrm>
            <a:custGeom>
              <a:avLst/>
              <a:gdLst>
                <a:gd name="T0" fmla="*/ 258 w 289"/>
                <a:gd name="T1" fmla="*/ 200 h 319"/>
                <a:gd name="T2" fmla="*/ 201 w 289"/>
                <a:gd name="T3" fmla="*/ 31 h 319"/>
                <a:gd name="T4" fmla="*/ 31 w 289"/>
                <a:gd name="T5" fmla="*/ 87 h 319"/>
                <a:gd name="T6" fmla="*/ 89 w 289"/>
                <a:gd name="T7" fmla="*/ 256 h 319"/>
                <a:gd name="T8" fmla="*/ 96 w 289"/>
                <a:gd name="T9" fmla="*/ 259 h 319"/>
                <a:gd name="T10" fmla="*/ 119 w 289"/>
                <a:gd name="T11" fmla="*/ 319 h 319"/>
                <a:gd name="T12" fmla="*/ 151 w 289"/>
                <a:gd name="T13" fmla="*/ 269 h 319"/>
                <a:gd name="T14" fmla="*/ 258 w 289"/>
                <a:gd name="T15" fmla="*/ 20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9" h="319">
                  <a:moveTo>
                    <a:pt x="258" y="200"/>
                  </a:moveTo>
                  <a:cubicBezTo>
                    <a:pt x="289" y="138"/>
                    <a:pt x="264" y="62"/>
                    <a:pt x="201" y="31"/>
                  </a:cubicBezTo>
                  <a:cubicBezTo>
                    <a:pt x="138" y="0"/>
                    <a:pt x="62" y="25"/>
                    <a:pt x="31" y="87"/>
                  </a:cubicBezTo>
                  <a:cubicBezTo>
                    <a:pt x="0" y="149"/>
                    <a:pt x="26" y="224"/>
                    <a:pt x="89" y="256"/>
                  </a:cubicBezTo>
                  <a:cubicBezTo>
                    <a:pt x="91" y="257"/>
                    <a:pt x="94" y="258"/>
                    <a:pt x="96" y="259"/>
                  </a:cubicBezTo>
                  <a:cubicBezTo>
                    <a:pt x="119" y="319"/>
                    <a:pt x="119" y="319"/>
                    <a:pt x="119" y="319"/>
                  </a:cubicBezTo>
                  <a:cubicBezTo>
                    <a:pt x="151" y="269"/>
                    <a:pt x="151" y="269"/>
                    <a:pt x="151" y="269"/>
                  </a:cubicBezTo>
                  <a:cubicBezTo>
                    <a:pt x="196" y="267"/>
                    <a:pt x="237" y="242"/>
                    <a:pt x="258" y="200"/>
                  </a:cubicBezTo>
                  <a:close/>
                </a:path>
              </a:pathLst>
            </a:custGeom>
            <a:solidFill>
              <a:srgbClr val="0053A3"/>
            </a:solidFill>
            <a:ln>
              <a:noFill/>
            </a:ln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9" name="Freeform 48"/>
            <p:cNvSpPr>
              <a:spLocks noEditPoints="1"/>
            </p:cNvSpPr>
            <p:nvPr/>
          </p:nvSpPr>
          <p:spPr bwMode="auto">
            <a:xfrm>
              <a:off x="9452040" y="2304837"/>
              <a:ext cx="284482" cy="379866"/>
            </a:xfrm>
            <a:custGeom>
              <a:avLst/>
              <a:gdLst>
                <a:gd name="T0" fmla="*/ 87 w 144"/>
                <a:gd name="T1" fmla="*/ 86 h 192"/>
                <a:gd name="T2" fmla="*/ 126 w 144"/>
                <a:gd name="T3" fmla="*/ 119 h 192"/>
                <a:gd name="T4" fmla="*/ 128 w 144"/>
                <a:gd name="T5" fmla="*/ 143 h 192"/>
                <a:gd name="T6" fmla="*/ 127 w 144"/>
                <a:gd name="T7" fmla="*/ 145 h 192"/>
                <a:gd name="T8" fmla="*/ 104 w 144"/>
                <a:gd name="T9" fmla="*/ 169 h 192"/>
                <a:gd name="T10" fmla="*/ 65 w 144"/>
                <a:gd name="T11" fmla="*/ 171 h 192"/>
                <a:gd name="T12" fmla="*/ 61 w 144"/>
                <a:gd name="T13" fmla="*/ 186 h 192"/>
                <a:gd name="T14" fmla="*/ 51 w 144"/>
                <a:gd name="T15" fmla="*/ 191 h 192"/>
                <a:gd name="T16" fmla="*/ 45 w 144"/>
                <a:gd name="T17" fmla="*/ 182 h 192"/>
                <a:gd name="T18" fmla="*/ 48 w 144"/>
                <a:gd name="T19" fmla="*/ 167 h 192"/>
                <a:gd name="T20" fmla="*/ 12 w 144"/>
                <a:gd name="T21" fmla="*/ 143 h 192"/>
                <a:gd name="T22" fmla="*/ 2 w 144"/>
                <a:gd name="T23" fmla="*/ 113 h 192"/>
                <a:gd name="T24" fmla="*/ 17 w 144"/>
                <a:gd name="T25" fmla="*/ 106 h 192"/>
                <a:gd name="T26" fmla="*/ 27 w 144"/>
                <a:gd name="T27" fmla="*/ 118 h 192"/>
                <a:gd name="T28" fmla="*/ 53 w 144"/>
                <a:gd name="T29" fmla="*/ 150 h 192"/>
                <a:gd name="T30" fmla="*/ 66 w 144"/>
                <a:gd name="T31" fmla="*/ 99 h 192"/>
                <a:gd name="T32" fmla="*/ 28 w 144"/>
                <a:gd name="T33" fmla="*/ 47 h 192"/>
                <a:gd name="T34" fmla="*/ 86 w 144"/>
                <a:gd name="T35" fmla="*/ 20 h 192"/>
                <a:gd name="T36" fmla="*/ 90 w 144"/>
                <a:gd name="T37" fmla="*/ 6 h 192"/>
                <a:gd name="T38" fmla="*/ 100 w 144"/>
                <a:gd name="T39" fmla="*/ 1 h 192"/>
                <a:gd name="T40" fmla="*/ 106 w 144"/>
                <a:gd name="T41" fmla="*/ 10 h 192"/>
                <a:gd name="T42" fmla="*/ 102 w 144"/>
                <a:gd name="T43" fmla="*/ 25 h 192"/>
                <a:gd name="T44" fmla="*/ 143 w 144"/>
                <a:gd name="T45" fmla="*/ 71 h 192"/>
                <a:gd name="T46" fmla="*/ 129 w 144"/>
                <a:gd name="T47" fmla="*/ 77 h 192"/>
                <a:gd name="T48" fmla="*/ 120 w 144"/>
                <a:gd name="T49" fmla="*/ 68 h 192"/>
                <a:gd name="T50" fmla="*/ 98 w 144"/>
                <a:gd name="T51" fmla="*/ 41 h 192"/>
                <a:gd name="T52" fmla="*/ 87 w 144"/>
                <a:gd name="T53" fmla="*/ 86 h 192"/>
                <a:gd name="T54" fmla="*/ 82 w 144"/>
                <a:gd name="T55" fmla="*/ 37 h 192"/>
                <a:gd name="T56" fmla="*/ 53 w 144"/>
                <a:gd name="T57" fmla="*/ 51 h 192"/>
                <a:gd name="T58" fmla="*/ 72 w 144"/>
                <a:gd name="T59" fmla="*/ 78 h 192"/>
                <a:gd name="T60" fmla="*/ 82 w 144"/>
                <a:gd name="T61" fmla="*/ 37 h 192"/>
                <a:gd name="T62" fmla="*/ 69 w 144"/>
                <a:gd name="T63" fmla="*/ 154 h 192"/>
                <a:gd name="T64" fmla="*/ 103 w 144"/>
                <a:gd name="T65" fmla="*/ 139 h 192"/>
                <a:gd name="T66" fmla="*/ 81 w 144"/>
                <a:gd name="T67" fmla="*/ 108 h 192"/>
                <a:gd name="T68" fmla="*/ 69 w 144"/>
                <a:gd name="T69" fmla="*/ 15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4" h="192">
                  <a:moveTo>
                    <a:pt x="87" y="86"/>
                  </a:moveTo>
                  <a:cubicBezTo>
                    <a:pt x="109" y="99"/>
                    <a:pt x="120" y="107"/>
                    <a:pt x="126" y="119"/>
                  </a:cubicBezTo>
                  <a:cubicBezTo>
                    <a:pt x="129" y="126"/>
                    <a:pt x="130" y="135"/>
                    <a:pt x="128" y="143"/>
                  </a:cubicBezTo>
                  <a:cubicBezTo>
                    <a:pt x="127" y="145"/>
                    <a:pt x="127" y="145"/>
                    <a:pt x="127" y="145"/>
                  </a:cubicBezTo>
                  <a:cubicBezTo>
                    <a:pt x="125" y="154"/>
                    <a:pt x="119" y="164"/>
                    <a:pt x="104" y="169"/>
                  </a:cubicBezTo>
                  <a:cubicBezTo>
                    <a:pt x="88" y="175"/>
                    <a:pt x="73" y="173"/>
                    <a:pt x="65" y="171"/>
                  </a:cubicBezTo>
                  <a:cubicBezTo>
                    <a:pt x="61" y="186"/>
                    <a:pt x="61" y="186"/>
                    <a:pt x="61" y="186"/>
                  </a:cubicBezTo>
                  <a:cubicBezTo>
                    <a:pt x="60" y="188"/>
                    <a:pt x="59" y="192"/>
                    <a:pt x="51" y="191"/>
                  </a:cubicBezTo>
                  <a:cubicBezTo>
                    <a:pt x="44" y="189"/>
                    <a:pt x="44" y="184"/>
                    <a:pt x="45" y="182"/>
                  </a:cubicBezTo>
                  <a:cubicBezTo>
                    <a:pt x="48" y="167"/>
                    <a:pt x="48" y="167"/>
                    <a:pt x="48" y="167"/>
                  </a:cubicBezTo>
                  <a:cubicBezTo>
                    <a:pt x="41" y="165"/>
                    <a:pt x="24" y="159"/>
                    <a:pt x="12" y="143"/>
                  </a:cubicBezTo>
                  <a:cubicBezTo>
                    <a:pt x="4" y="132"/>
                    <a:pt x="0" y="119"/>
                    <a:pt x="2" y="113"/>
                  </a:cubicBezTo>
                  <a:cubicBezTo>
                    <a:pt x="4" y="107"/>
                    <a:pt x="11" y="105"/>
                    <a:pt x="17" y="106"/>
                  </a:cubicBezTo>
                  <a:cubicBezTo>
                    <a:pt x="25" y="108"/>
                    <a:pt x="26" y="114"/>
                    <a:pt x="27" y="118"/>
                  </a:cubicBezTo>
                  <a:cubicBezTo>
                    <a:pt x="28" y="127"/>
                    <a:pt x="31" y="142"/>
                    <a:pt x="53" y="150"/>
                  </a:cubicBezTo>
                  <a:cubicBezTo>
                    <a:pt x="66" y="99"/>
                    <a:pt x="66" y="99"/>
                    <a:pt x="66" y="99"/>
                  </a:cubicBezTo>
                  <a:cubicBezTo>
                    <a:pt x="46" y="88"/>
                    <a:pt x="21" y="73"/>
                    <a:pt x="28" y="47"/>
                  </a:cubicBezTo>
                  <a:cubicBezTo>
                    <a:pt x="33" y="24"/>
                    <a:pt x="57" y="15"/>
                    <a:pt x="86" y="20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4"/>
                    <a:pt x="93" y="0"/>
                    <a:pt x="100" y="1"/>
                  </a:cubicBezTo>
                  <a:cubicBezTo>
                    <a:pt x="107" y="3"/>
                    <a:pt x="106" y="8"/>
                    <a:pt x="106" y="10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42" y="37"/>
                    <a:pt x="144" y="67"/>
                    <a:pt x="143" y="71"/>
                  </a:cubicBezTo>
                  <a:cubicBezTo>
                    <a:pt x="141" y="77"/>
                    <a:pt x="135" y="79"/>
                    <a:pt x="129" y="77"/>
                  </a:cubicBezTo>
                  <a:cubicBezTo>
                    <a:pt x="122" y="75"/>
                    <a:pt x="120" y="71"/>
                    <a:pt x="120" y="68"/>
                  </a:cubicBezTo>
                  <a:cubicBezTo>
                    <a:pt x="118" y="60"/>
                    <a:pt x="116" y="49"/>
                    <a:pt x="98" y="41"/>
                  </a:cubicBezTo>
                  <a:lnTo>
                    <a:pt x="87" y="86"/>
                  </a:lnTo>
                  <a:close/>
                  <a:moveTo>
                    <a:pt x="82" y="37"/>
                  </a:moveTo>
                  <a:cubicBezTo>
                    <a:pt x="63" y="34"/>
                    <a:pt x="55" y="44"/>
                    <a:pt x="53" y="51"/>
                  </a:cubicBezTo>
                  <a:cubicBezTo>
                    <a:pt x="50" y="64"/>
                    <a:pt x="60" y="70"/>
                    <a:pt x="72" y="78"/>
                  </a:cubicBezTo>
                  <a:lnTo>
                    <a:pt x="82" y="37"/>
                  </a:lnTo>
                  <a:close/>
                  <a:moveTo>
                    <a:pt x="69" y="154"/>
                  </a:moveTo>
                  <a:cubicBezTo>
                    <a:pt x="75" y="155"/>
                    <a:pt x="98" y="157"/>
                    <a:pt x="103" y="139"/>
                  </a:cubicBezTo>
                  <a:cubicBezTo>
                    <a:pt x="106" y="125"/>
                    <a:pt x="95" y="116"/>
                    <a:pt x="81" y="108"/>
                  </a:cubicBezTo>
                  <a:lnTo>
                    <a:pt x="69" y="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6" name="Freeform 16"/>
            <p:cNvSpPr/>
            <p:nvPr/>
          </p:nvSpPr>
          <p:spPr bwMode="auto">
            <a:xfrm>
              <a:off x="8374776" y="3597200"/>
              <a:ext cx="572309" cy="630878"/>
            </a:xfrm>
            <a:custGeom>
              <a:avLst/>
              <a:gdLst>
                <a:gd name="T0" fmla="*/ 258 w 289"/>
                <a:gd name="T1" fmla="*/ 200 h 319"/>
                <a:gd name="T2" fmla="*/ 201 w 289"/>
                <a:gd name="T3" fmla="*/ 31 h 319"/>
                <a:gd name="T4" fmla="*/ 31 w 289"/>
                <a:gd name="T5" fmla="*/ 87 h 319"/>
                <a:gd name="T6" fmla="*/ 89 w 289"/>
                <a:gd name="T7" fmla="*/ 256 h 319"/>
                <a:gd name="T8" fmla="*/ 96 w 289"/>
                <a:gd name="T9" fmla="*/ 259 h 319"/>
                <a:gd name="T10" fmla="*/ 119 w 289"/>
                <a:gd name="T11" fmla="*/ 319 h 319"/>
                <a:gd name="T12" fmla="*/ 151 w 289"/>
                <a:gd name="T13" fmla="*/ 269 h 319"/>
                <a:gd name="T14" fmla="*/ 258 w 289"/>
                <a:gd name="T15" fmla="*/ 20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9" h="319">
                  <a:moveTo>
                    <a:pt x="258" y="200"/>
                  </a:moveTo>
                  <a:cubicBezTo>
                    <a:pt x="289" y="138"/>
                    <a:pt x="264" y="62"/>
                    <a:pt x="201" y="31"/>
                  </a:cubicBezTo>
                  <a:cubicBezTo>
                    <a:pt x="138" y="0"/>
                    <a:pt x="62" y="25"/>
                    <a:pt x="31" y="87"/>
                  </a:cubicBezTo>
                  <a:cubicBezTo>
                    <a:pt x="0" y="149"/>
                    <a:pt x="26" y="224"/>
                    <a:pt x="89" y="256"/>
                  </a:cubicBezTo>
                  <a:cubicBezTo>
                    <a:pt x="91" y="257"/>
                    <a:pt x="94" y="258"/>
                    <a:pt x="96" y="259"/>
                  </a:cubicBezTo>
                  <a:cubicBezTo>
                    <a:pt x="119" y="319"/>
                    <a:pt x="119" y="319"/>
                    <a:pt x="119" y="319"/>
                  </a:cubicBezTo>
                  <a:cubicBezTo>
                    <a:pt x="151" y="269"/>
                    <a:pt x="151" y="269"/>
                    <a:pt x="151" y="269"/>
                  </a:cubicBezTo>
                  <a:cubicBezTo>
                    <a:pt x="196" y="267"/>
                    <a:pt x="237" y="242"/>
                    <a:pt x="258" y="200"/>
                  </a:cubicBezTo>
                  <a:close/>
                </a:path>
              </a:pathLst>
            </a:custGeom>
            <a:solidFill>
              <a:srgbClr val="0053A3"/>
            </a:solidFill>
            <a:ln>
              <a:noFill/>
            </a:ln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7" name="Freeform 48"/>
            <p:cNvSpPr>
              <a:spLocks noEditPoints="1"/>
            </p:cNvSpPr>
            <p:nvPr/>
          </p:nvSpPr>
          <p:spPr bwMode="auto">
            <a:xfrm>
              <a:off x="8517854" y="3695931"/>
              <a:ext cx="284482" cy="379866"/>
            </a:xfrm>
            <a:custGeom>
              <a:avLst/>
              <a:gdLst>
                <a:gd name="T0" fmla="*/ 87 w 144"/>
                <a:gd name="T1" fmla="*/ 86 h 192"/>
                <a:gd name="T2" fmla="*/ 126 w 144"/>
                <a:gd name="T3" fmla="*/ 119 h 192"/>
                <a:gd name="T4" fmla="*/ 128 w 144"/>
                <a:gd name="T5" fmla="*/ 143 h 192"/>
                <a:gd name="T6" fmla="*/ 127 w 144"/>
                <a:gd name="T7" fmla="*/ 145 h 192"/>
                <a:gd name="T8" fmla="*/ 104 w 144"/>
                <a:gd name="T9" fmla="*/ 169 h 192"/>
                <a:gd name="T10" fmla="*/ 65 w 144"/>
                <a:gd name="T11" fmla="*/ 171 h 192"/>
                <a:gd name="T12" fmla="*/ 61 w 144"/>
                <a:gd name="T13" fmla="*/ 186 h 192"/>
                <a:gd name="T14" fmla="*/ 51 w 144"/>
                <a:gd name="T15" fmla="*/ 191 h 192"/>
                <a:gd name="T16" fmla="*/ 45 w 144"/>
                <a:gd name="T17" fmla="*/ 182 h 192"/>
                <a:gd name="T18" fmla="*/ 48 w 144"/>
                <a:gd name="T19" fmla="*/ 167 h 192"/>
                <a:gd name="T20" fmla="*/ 12 w 144"/>
                <a:gd name="T21" fmla="*/ 143 h 192"/>
                <a:gd name="T22" fmla="*/ 2 w 144"/>
                <a:gd name="T23" fmla="*/ 113 h 192"/>
                <a:gd name="T24" fmla="*/ 17 w 144"/>
                <a:gd name="T25" fmla="*/ 106 h 192"/>
                <a:gd name="T26" fmla="*/ 27 w 144"/>
                <a:gd name="T27" fmla="*/ 118 h 192"/>
                <a:gd name="T28" fmla="*/ 53 w 144"/>
                <a:gd name="T29" fmla="*/ 150 h 192"/>
                <a:gd name="T30" fmla="*/ 66 w 144"/>
                <a:gd name="T31" fmla="*/ 99 h 192"/>
                <a:gd name="T32" fmla="*/ 28 w 144"/>
                <a:gd name="T33" fmla="*/ 47 h 192"/>
                <a:gd name="T34" fmla="*/ 86 w 144"/>
                <a:gd name="T35" fmla="*/ 20 h 192"/>
                <a:gd name="T36" fmla="*/ 90 w 144"/>
                <a:gd name="T37" fmla="*/ 6 h 192"/>
                <a:gd name="T38" fmla="*/ 100 w 144"/>
                <a:gd name="T39" fmla="*/ 1 h 192"/>
                <a:gd name="T40" fmla="*/ 106 w 144"/>
                <a:gd name="T41" fmla="*/ 10 h 192"/>
                <a:gd name="T42" fmla="*/ 102 w 144"/>
                <a:gd name="T43" fmla="*/ 25 h 192"/>
                <a:gd name="T44" fmla="*/ 143 w 144"/>
                <a:gd name="T45" fmla="*/ 71 h 192"/>
                <a:gd name="T46" fmla="*/ 129 w 144"/>
                <a:gd name="T47" fmla="*/ 77 h 192"/>
                <a:gd name="T48" fmla="*/ 120 w 144"/>
                <a:gd name="T49" fmla="*/ 68 h 192"/>
                <a:gd name="T50" fmla="*/ 98 w 144"/>
                <a:gd name="T51" fmla="*/ 41 h 192"/>
                <a:gd name="T52" fmla="*/ 87 w 144"/>
                <a:gd name="T53" fmla="*/ 86 h 192"/>
                <a:gd name="T54" fmla="*/ 82 w 144"/>
                <a:gd name="T55" fmla="*/ 37 h 192"/>
                <a:gd name="T56" fmla="*/ 53 w 144"/>
                <a:gd name="T57" fmla="*/ 51 h 192"/>
                <a:gd name="T58" fmla="*/ 72 w 144"/>
                <a:gd name="T59" fmla="*/ 78 h 192"/>
                <a:gd name="T60" fmla="*/ 82 w 144"/>
                <a:gd name="T61" fmla="*/ 37 h 192"/>
                <a:gd name="T62" fmla="*/ 69 w 144"/>
                <a:gd name="T63" fmla="*/ 154 h 192"/>
                <a:gd name="T64" fmla="*/ 103 w 144"/>
                <a:gd name="T65" fmla="*/ 139 h 192"/>
                <a:gd name="T66" fmla="*/ 81 w 144"/>
                <a:gd name="T67" fmla="*/ 108 h 192"/>
                <a:gd name="T68" fmla="*/ 69 w 144"/>
                <a:gd name="T69" fmla="*/ 15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4" h="192">
                  <a:moveTo>
                    <a:pt x="87" y="86"/>
                  </a:moveTo>
                  <a:cubicBezTo>
                    <a:pt x="109" y="99"/>
                    <a:pt x="120" y="107"/>
                    <a:pt x="126" y="119"/>
                  </a:cubicBezTo>
                  <a:cubicBezTo>
                    <a:pt x="129" y="126"/>
                    <a:pt x="130" y="135"/>
                    <a:pt x="128" y="143"/>
                  </a:cubicBezTo>
                  <a:cubicBezTo>
                    <a:pt x="127" y="145"/>
                    <a:pt x="127" y="145"/>
                    <a:pt x="127" y="145"/>
                  </a:cubicBezTo>
                  <a:cubicBezTo>
                    <a:pt x="125" y="154"/>
                    <a:pt x="119" y="164"/>
                    <a:pt x="104" y="169"/>
                  </a:cubicBezTo>
                  <a:cubicBezTo>
                    <a:pt x="88" y="175"/>
                    <a:pt x="73" y="173"/>
                    <a:pt x="65" y="171"/>
                  </a:cubicBezTo>
                  <a:cubicBezTo>
                    <a:pt x="61" y="186"/>
                    <a:pt x="61" y="186"/>
                    <a:pt x="61" y="186"/>
                  </a:cubicBezTo>
                  <a:cubicBezTo>
                    <a:pt x="60" y="188"/>
                    <a:pt x="59" y="192"/>
                    <a:pt x="51" y="191"/>
                  </a:cubicBezTo>
                  <a:cubicBezTo>
                    <a:pt x="44" y="189"/>
                    <a:pt x="44" y="184"/>
                    <a:pt x="45" y="182"/>
                  </a:cubicBezTo>
                  <a:cubicBezTo>
                    <a:pt x="48" y="167"/>
                    <a:pt x="48" y="167"/>
                    <a:pt x="48" y="167"/>
                  </a:cubicBezTo>
                  <a:cubicBezTo>
                    <a:pt x="41" y="165"/>
                    <a:pt x="24" y="159"/>
                    <a:pt x="12" y="143"/>
                  </a:cubicBezTo>
                  <a:cubicBezTo>
                    <a:pt x="4" y="132"/>
                    <a:pt x="0" y="119"/>
                    <a:pt x="2" y="113"/>
                  </a:cubicBezTo>
                  <a:cubicBezTo>
                    <a:pt x="4" y="107"/>
                    <a:pt x="11" y="105"/>
                    <a:pt x="17" y="106"/>
                  </a:cubicBezTo>
                  <a:cubicBezTo>
                    <a:pt x="25" y="108"/>
                    <a:pt x="26" y="114"/>
                    <a:pt x="27" y="118"/>
                  </a:cubicBezTo>
                  <a:cubicBezTo>
                    <a:pt x="28" y="127"/>
                    <a:pt x="31" y="142"/>
                    <a:pt x="53" y="150"/>
                  </a:cubicBezTo>
                  <a:cubicBezTo>
                    <a:pt x="66" y="99"/>
                    <a:pt x="66" y="99"/>
                    <a:pt x="66" y="99"/>
                  </a:cubicBezTo>
                  <a:cubicBezTo>
                    <a:pt x="46" y="88"/>
                    <a:pt x="21" y="73"/>
                    <a:pt x="28" y="47"/>
                  </a:cubicBezTo>
                  <a:cubicBezTo>
                    <a:pt x="33" y="24"/>
                    <a:pt x="57" y="15"/>
                    <a:pt x="86" y="20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4"/>
                    <a:pt x="93" y="0"/>
                    <a:pt x="100" y="1"/>
                  </a:cubicBezTo>
                  <a:cubicBezTo>
                    <a:pt x="107" y="3"/>
                    <a:pt x="106" y="8"/>
                    <a:pt x="106" y="10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42" y="37"/>
                    <a:pt x="144" y="67"/>
                    <a:pt x="143" y="71"/>
                  </a:cubicBezTo>
                  <a:cubicBezTo>
                    <a:pt x="141" y="77"/>
                    <a:pt x="135" y="79"/>
                    <a:pt x="129" y="77"/>
                  </a:cubicBezTo>
                  <a:cubicBezTo>
                    <a:pt x="122" y="75"/>
                    <a:pt x="120" y="71"/>
                    <a:pt x="120" y="68"/>
                  </a:cubicBezTo>
                  <a:cubicBezTo>
                    <a:pt x="118" y="60"/>
                    <a:pt x="116" y="49"/>
                    <a:pt x="98" y="41"/>
                  </a:cubicBezTo>
                  <a:lnTo>
                    <a:pt x="87" y="86"/>
                  </a:lnTo>
                  <a:close/>
                  <a:moveTo>
                    <a:pt x="82" y="37"/>
                  </a:moveTo>
                  <a:cubicBezTo>
                    <a:pt x="63" y="34"/>
                    <a:pt x="55" y="44"/>
                    <a:pt x="53" y="51"/>
                  </a:cubicBezTo>
                  <a:cubicBezTo>
                    <a:pt x="50" y="64"/>
                    <a:pt x="60" y="70"/>
                    <a:pt x="72" y="78"/>
                  </a:cubicBezTo>
                  <a:lnTo>
                    <a:pt x="82" y="37"/>
                  </a:lnTo>
                  <a:close/>
                  <a:moveTo>
                    <a:pt x="69" y="154"/>
                  </a:moveTo>
                  <a:cubicBezTo>
                    <a:pt x="75" y="155"/>
                    <a:pt x="98" y="157"/>
                    <a:pt x="103" y="139"/>
                  </a:cubicBezTo>
                  <a:cubicBezTo>
                    <a:pt x="106" y="125"/>
                    <a:pt x="95" y="116"/>
                    <a:pt x="81" y="108"/>
                  </a:cubicBezTo>
                  <a:lnTo>
                    <a:pt x="69" y="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9" tIns="45715" rIns="91429" bIns="45715" numCol="1" anchor="t" anchorCtr="0" compatLnSpc="1"/>
            <a:lstStyle/>
            <a:p>
              <a:pPr algn="just" defTabSz="1219200">
                <a:lnSpc>
                  <a:spcPct val="120000"/>
                </a:lnSpc>
              </a:pPr>
              <a:endParaRPr lang="en-GB" sz="9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09" name="Donut 65"/>
          <p:cNvSpPr/>
          <p:nvPr/>
        </p:nvSpPr>
        <p:spPr>
          <a:xfrm>
            <a:off x="855690" y="2095414"/>
            <a:ext cx="798715" cy="798715"/>
          </a:xfrm>
          <a:prstGeom prst="donut">
            <a:avLst>
              <a:gd name="adj" fmla="val 680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 defTabSz="1219200">
              <a:lnSpc>
                <a:spcPct val="120000"/>
              </a:lnSpc>
            </a:pPr>
            <a:endParaRPr lang="en-GB" sz="90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2" name="Freeform 68"/>
          <p:cNvSpPr>
            <a:spLocks noEditPoints="1"/>
          </p:cNvSpPr>
          <p:nvPr/>
        </p:nvSpPr>
        <p:spPr bwMode="auto">
          <a:xfrm>
            <a:off x="1124441" y="4881957"/>
            <a:ext cx="261699" cy="383380"/>
          </a:xfrm>
          <a:custGeom>
            <a:avLst/>
            <a:gdLst>
              <a:gd name="T0" fmla="*/ 16 w 73"/>
              <a:gd name="T1" fmla="*/ 77 h 107"/>
              <a:gd name="T2" fmla="*/ 57 w 73"/>
              <a:gd name="T3" fmla="*/ 77 h 107"/>
              <a:gd name="T4" fmla="*/ 52 w 73"/>
              <a:gd name="T5" fmla="*/ 101 h 107"/>
              <a:gd name="T6" fmla="*/ 45 w 73"/>
              <a:gd name="T7" fmla="*/ 101 h 107"/>
              <a:gd name="T8" fmla="*/ 37 w 73"/>
              <a:gd name="T9" fmla="*/ 107 h 107"/>
              <a:gd name="T10" fmla="*/ 29 w 73"/>
              <a:gd name="T11" fmla="*/ 101 h 107"/>
              <a:gd name="T12" fmla="*/ 21 w 73"/>
              <a:gd name="T13" fmla="*/ 101 h 107"/>
              <a:gd name="T14" fmla="*/ 16 w 73"/>
              <a:gd name="T15" fmla="*/ 77 h 107"/>
              <a:gd name="T16" fmla="*/ 51 w 73"/>
              <a:gd name="T17" fmla="*/ 29 h 107"/>
              <a:gd name="T18" fmla="*/ 52 w 73"/>
              <a:gd name="T19" fmla="*/ 35 h 107"/>
              <a:gd name="T20" fmla="*/ 51 w 73"/>
              <a:gd name="T21" fmla="*/ 37 h 107"/>
              <a:gd name="T22" fmla="*/ 53 w 73"/>
              <a:gd name="T23" fmla="*/ 38 h 107"/>
              <a:gd name="T24" fmla="*/ 52 w 73"/>
              <a:gd name="T25" fmla="*/ 42 h 107"/>
              <a:gd name="T26" fmla="*/ 50 w 73"/>
              <a:gd name="T27" fmla="*/ 42 h 107"/>
              <a:gd name="T28" fmla="*/ 52 w 73"/>
              <a:gd name="T29" fmla="*/ 44 h 107"/>
              <a:gd name="T30" fmla="*/ 51 w 73"/>
              <a:gd name="T31" fmla="*/ 47 h 107"/>
              <a:gd name="T32" fmla="*/ 50 w 73"/>
              <a:gd name="T33" fmla="*/ 48 h 107"/>
              <a:gd name="T34" fmla="*/ 51 w 73"/>
              <a:gd name="T35" fmla="*/ 49 h 107"/>
              <a:gd name="T36" fmla="*/ 50 w 73"/>
              <a:gd name="T37" fmla="*/ 53 h 107"/>
              <a:gd name="T38" fmla="*/ 47 w 73"/>
              <a:gd name="T39" fmla="*/ 54 h 107"/>
              <a:gd name="T40" fmla="*/ 29 w 73"/>
              <a:gd name="T41" fmla="*/ 49 h 107"/>
              <a:gd name="T42" fmla="*/ 21 w 73"/>
              <a:gd name="T43" fmla="*/ 49 h 107"/>
              <a:gd name="T44" fmla="*/ 21 w 73"/>
              <a:gd name="T45" fmla="*/ 32 h 107"/>
              <a:gd name="T46" fmla="*/ 28 w 73"/>
              <a:gd name="T47" fmla="*/ 31 h 107"/>
              <a:gd name="T48" fmla="*/ 42 w 73"/>
              <a:gd name="T49" fmla="*/ 16 h 107"/>
              <a:gd name="T50" fmla="*/ 38 w 73"/>
              <a:gd name="T51" fmla="*/ 30 h 107"/>
              <a:gd name="T52" fmla="*/ 51 w 73"/>
              <a:gd name="T53" fmla="*/ 29 h 107"/>
              <a:gd name="T54" fmla="*/ 15 w 73"/>
              <a:gd name="T55" fmla="*/ 71 h 107"/>
              <a:gd name="T56" fmla="*/ 25 w 73"/>
              <a:gd name="T57" fmla="*/ 71 h 107"/>
              <a:gd name="T58" fmla="*/ 17 w 73"/>
              <a:gd name="T59" fmla="*/ 48 h 107"/>
              <a:gd name="T60" fmla="*/ 11 w 73"/>
              <a:gd name="T61" fmla="*/ 29 h 107"/>
              <a:gd name="T62" fmla="*/ 23 w 73"/>
              <a:gd name="T63" fmla="*/ 13 h 107"/>
              <a:gd name="T64" fmla="*/ 37 w 73"/>
              <a:gd name="T65" fmla="*/ 11 h 107"/>
              <a:gd name="T66" fmla="*/ 50 w 73"/>
              <a:gd name="T67" fmla="*/ 14 h 107"/>
              <a:gd name="T68" fmla="*/ 62 w 73"/>
              <a:gd name="T69" fmla="*/ 29 h 107"/>
              <a:gd name="T70" fmla="*/ 56 w 73"/>
              <a:gd name="T71" fmla="*/ 48 h 107"/>
              <a:gd name="T72" fmla="*/ 48 w 73"/>
              <a:gd name="T73" fmla="*/ 71 h 107"/>
              <a:gd name="T74" fmla="*/ 58 w 73"/>
              <a:gd name="T75" fmla="*/ 71 h 107"/>
              <a:gd name="T76" fmla="*/ 65 w 73"/>
              <a:gd name="T77" fmla="*/ 52 h 107"/>
              <a:gd name="T78" fmla="*/ 71 w 73"/>
              <a:gd name="T79" fmla="*/ 27 h 107"/>
              <a:gd name="T80" fmla="*/ 55 w 73"/>
              <a:gd name="T81" fmla="*/ 5 h 107"/>
              <a:gd name="T82" fmla="*/ 37 w 73"/>
              <a:gd name="T83" fmla="*/ 1 h 107"/>
              <a:gd name="T84" fmla="*/ 19 w 73"/>
              <a:gd name="T85" fmla="*/ 5 h 107"/>
              <a:gd name="T86" fmla="*/ 2 w 73"/>
              <a:gd name="T87" fmla="*/ 27 h 107"/>
              <a:gd name="T88" fmla="*/ 8 w 73"/>
              <a:gd name="T89" fmla="*/ 53 h 107"/>
              <a:gd name="T90" fmla="*/ 15 w 73"/>
              <a:gd name="T91" fmla="*/ 71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73" h="107">
                <a:moveTo>
                  <a:pt x="16" y="77"/>
                </a:moveTo>
                <a:cubicBezTo>
                  <a:pt x="57" y="77"/>
                  <a:pt x="57" y="77"/>
                  <a:pt x="57" y="77"/>
                </a:cubicBezTo>
                <a:cubicBezTo>
                  <a:pt x="52" y="101"/>
                  <a:pt x="52" y="101"/>
                  <a:pt x="52" y="101"/>
                </a:cubicBezTo>
                <a:cubicBezTo>
                  <a:pt x="45" y="101"/>
                  <a:pt x="45" y="101"/>
                  <a:pt x="45" y="101"/>
                </a:cubicBezTo>
                <a:cubicBezTo>
                  <a:pt x="44" y="104"/>
                  <a:pt x="41" y="107"/>
                  <a:pt x="37" y="107"/>
                </a:cubicBezTo>
                <a:cubicBezTo>
                  <a:pt x="33" y="107"/>
                  <a:pt x="30" y="104"/>
                  <a:pt x="29" y="101"/>
                </a:cubicBezTo>
                <a:cubicBezTo>
                  <a:pt x="21" y="101"/>
                  <a:pt x="21" y="101"/>
                  <a:pt x="21" y="101"/>
                </a:cubicBezTo>
                <a:cubicBezTo>
                  <a:pt x="16" y="77"/>
                  <a:pt x="16" y="77"/>
                  <a:pt x="16" y="77"/>
                </a:cubicBezTo>
                <a:close/>
                <a:moveTo>
                  <a:pt x="51" y="29"/>
                </a:moveTo>
                <a:cubicBezTo>
                  <a:pt x="52" y="35"/>
                  <a:pt x="52" y="35"/>
                  <a:pt x="52" y="35"/>
                </a:cubicBezTo>
                <a:cubicBezTo>
                  <a:pt x="51" y="37"/>
                  <a:pt x="51" y="37"/>
                  <a:pt x="51" y="37"/>
                </a:cubicBezTo>
                <a:cubicBezTo>
                  <a:pt x="53" y="38"/>
                  <a:pt x="53" y="38"/>
                  <a:pt x="53" y="38"/>
                </a:cubicBezTo>
                <a:cubicBezTo>
                  <a:pt x="52" y="42"/>
                  <a:pt x="52" y="42"/>
                  <a:pt x="52" y="42"/>
                </a:cubicBezTo>
                <a:cubicBezTo>
                  <a:pt x="50" y="42"/>
                  <a:pt x="50" y="42"/>
                  <a:pt x="50" y="42"/>
                </a:cubicBezTo>
                <a:cubicBezTo>
                  <a:pt x="52" y="44"/>
                  <a:pt x="52" y="44"/>
                  <a:pt x="52" y="44"/>
                </a:cubicBezTo>
                <a:cubicBezTo>
                  <a:pt x="51" y="47"/>
                  <a:pt x="51" y="47"/>
                  <a:pt x="51" y="47"/>
                </a:cubicBezTo>
                <a:cubicBezTo>
                  <a:pt x="50" y="48"/>
                  <a:pt x="50" y="48"/>
                  <a:pt x="50" y="48"/>
                </a:cubicBezTo>
                <a:cubicBezTo>
                  <a:pt x="51" y="49"/>
                  <a:pt x="51" y="49"/>
                  <a:pt x="51" y="49"/>
                </a:cubicBezTo>
                <a:cubicBezTo>
                  <a:pt x="50" y="53"/>
                  <a:pt x="50" y="53"/>
                  <a:pt x="50" y="53"/>
                </a:cubicBezTo>
                <a:cubicBezTo>
                  <a:pt x="47" y="54"/>
                  <a:pt x="47" y="54"/>
                  <a:pt x="47" y="54"/>
                </a:cubicBezTo>
                <a:cubicBezTo>
                  <a:pt x="29" y="49"/>
                  <a:pt x="29" y="49"/>
                  <a:pt x="29" y="49"/>
                </a:cubicBezTo>
                <a:cubicBezTo>
                  <a:pt x="21" y="49"/>
                  <a:pt x="21" y="49"/>
                  <a:pt x="21" y="49"/>
                </a:cubicBezTo>
                <a:cubicBezTo>
                  <a:pt x="21" y="32"/>
                  <a:pt x="21" y="32"/>
                  <a:pt x="21" y="32"/>
                </a:cubicBezTo>
                <a:cubicBezTo>
                  <a:pt x="28" y="31"/>
                  <a:pt x="28" y="31"/>
                  <a:pt x="28" y="31"/>
                </a:cubicBezTo>
                <a:cubicBezTo>
                  <a:pt x="42" y="16"/>
                  <a:pt x="42" y="16"/>
                  <a:pt x="42" y="16"/>
                </a:cubicBezTo>
                <a:cubicBezTo>
                  <a:pt x="50" y="21"/>
                  <a:pt x="43" y="27"/>
                  <a:pt x="38" y="30"/>
                </a:cubicBezTo>
                <a:cubicBezTo>
                  <a:pt x="51" y="29"/>
                  <a:pt x="51" y="29"/>
                  <a:pt x="51" y="29"/>
                </a:cubicBezTo>
                <a:close/>
                <a:moveTo>
                  <a:pt x="15" y="71"/>
                </a:moveTo>
                <a:cubicBezTo>
                  <a:pt x="25" y="71"/>
                  <a:pt x="25" y="71"/>
                  <a:pt x="25" y="71"/>
                </a:cubicBezTo>
                <a:cubicBezTo>
                  <a:pt x="24" y="62"/>
                  <a:pt x="20" y="55"/>
                  <a:pt x="17" y="48"/>
                </a:cubicBezTo>
                <a:cubicBezTo>
                  <a:pt x="13" y="41"/>
                  <a:pt x="10" y="34"/>
                  <a:pt x="11" y="29"/>
                </a:cubicBezTo>
                <a:cubicBezTo>
                  <a:pt x="13" y="21"/>
                  <a:pt x="17" y="16"/>
                  <a:pt x="23" y="13"/>
                </a:cubicBezTo>
                <a:cubicBezTo>
                  <a:pt x="27" y="11"/>
                  <a:pt x="32" y="10"/>
                  <a:pt x="37" y="11"/>
                </a:cubicBezTo>
                <a:cubicBezTo>
                  <a:pt x="42" y="11"/>
                  <a:pt x="46" y="12"/>
                  <a:pt x="50" y="14"/>
                </a:cubicBezTo>
                <a:cubicBezTo>
                  <a:pt x="56" y="17"/>
                  <a:pt x="60" y="22"/>
                  <a:pt x="62" y="29"/>
                </a:cubicBezTo>
                <a:cubicBezTo>
                  <a:pt x="63" y="34"/>
                  <a:pt x="59" y="41"/>
                  <a:pt x="56" y="48"/>
                </a:cubicBezTo>
                <a:cubicBezTo>
                  <a:pt x="53" y="55"/>
                  <a:pt x="49" y="62"/>
                  <a:pt x="48" y="71"/>
                </a:cubicBezTo>
                <a:cubicBezTo>
                  <a:pt x="58" y="71"/>
                  <a:pt x="58" y="71"/>
                  <a:pt x="58" y="71"/>
                </a:cubicBezTo>
                <a:cubicBezTo>
                  <a:pt x="59" y="64"/>
                  <a:pt x="62" y="58"/>
                  <a:pt x="65" y="52"/>
                </a:cubicBezTo>
                <a:cubicBezTo>
                  <a:pt x="69" y="44"/>
                  <a:pt x="73" y="36"/>
                  <a:pt x="71" y="27"/>
                </a:cubicBezTo>
                <a:cubicBezTo>
                  <a:pt x="70" y="17"/>
                  <a:pt x="63" y="9"/>
                  <a:pt x="55" y="5"/>
                </a:cubicBezTo>
                <a:cubicBezTo>
                  <a:pt x="49" y="2"/>
                  <a:pt x="43" y="1"/>
                  <a:pt x="37" y="1"/>
                </a:cubicBezTo>
                <a:cubicBezTo>
                  <a:pt x="31" y="0"/>
                  <a:pt x="24" y="2"/>
                  <a:pt x="19" y="5"/>
                </a:cubicBezTo>
                <a:cubicBezTo>
                  <a:pt x="10" y="9"/>
                  <a:pt x="4" y="16"/>
                  <a:pt x="2" y="27"/>
                </a:cubicBezTo>
                <a:cubicBezTo>
                  <a:pt x="0" y="36"/>
                  <a:pt x="4" y="44"/>
                  <a:pt x="8" y="53"/>
                </a:cubicBezTo>
                <a:cubicBezTo>
                  <a:pt x="11" y="58"/>
                  <a:pt x="13" y="64"/>
                  <a:pt x="15" y="71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91429" tIns="45715" rIns="91429" bIns="45715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defTabSz="1219200">
              <a:lnSpc>
                <a:spcPct val="120000"/>
              </a:lnSpc>
            </a:pPr>
            <a:endParaRPr lang="zh-CN" altLang="en-US" sz="90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4" name="Donut 70"/>
          <p:cNvSpPr/>
          <p:nvPr/>
        </p:nvSpPr>
        <p:spPr>
          <a:xfrm>
            <a:off x="855934" y="4658136"/>
            <a:ext cx="798715" cy="798715"/>
          </a:xfrm>
          <a:prstGeom prst="donut">
            <a:avLst>
              <a:gd name="adj" fmla="val 6804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 defTabSz="1219200">
              <a:lnSpc>
                <a:spcPct val="120000"/>
              </a:lnSpc>
            </a:pPr>
            <a:endParaRPr lang="en-GB" sz="90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6" name="Donut 72"/>
          <p:cNvSpPr/>
          <p:nvPr/>
        </p:nvSpPr>
        <p:spPr>
          <a:xfrm>
            <a:off x="4111005" y="3371129"/>
            <a:ext cx="798715" cy="798715"/>
          </a:xfrm>
          <a:prstGeom prst="donut">
            <a:avLst>
              <a:gd name="adj" fmla="val 6804"/>
            </a:avLst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 defTabSz="1219200">
              <a:lnSpc>
                <a:spcPct val="120000"/>
              </a:lnSpc>
            </a:pPr>
            <a:endParaRPr lang="en-GB" sz="90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7" name="公众号：陈西设计之家。微信搜索即可"/>
          <p:cNvSpPr txBox="1"/>
          <p:nvPr/>
        </p:nvSpPr>
        <p:spPr>
          <a:xfrm>
            <a:off x="1769675" y="2328291"/>
            <a:ext cx="717550" cy="386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200">
              <a:lnSpc>
                <a:spcPct val="120000"/>
              </a:lnSpc>
            </a:pPr>
            <a:r>
              <a: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HDFS</a:t>
            </a:r>
            <a:endParaRPr lang="en-US" altLang="zh-CN" sz="16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9" name="TextBox 75"/>
          <p:cNvSpPr txBox="1"/>
          <p:nvPr/>
        </p:nvSpPr>
        <p:spPr>
          <a:xfrm>
            <a:off x="4985375" y="3589401"/>
            <a:ext cx="728980" cy="386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200">
              <a:lnSpc>
                <a:spcPct val="120000"/>
              </a:lnSpc>
            </a:pPr>
            <a:r>
              <a: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YARN</a:t>
            </a:r>
            <a:endParaRPr lang="en-US" altLang="zh-CN" sz="16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3" name="TextBox 79"/>
          <p:cNvSpPr txBox="1"/>
          <p:nvPr/>
        </p:nvSpPr>
        <p:spPr>
          <a:xfrm>
            <a:off x="1760210" y="4881782"/>
            <a:ext cx="1337945" cy="386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200">
              <a:lnSpc>
                <a:spcPct val="120000"/>
              </a:lnSpc>
            </a:pPr>
            <a:r>
              <a: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MapReduce</a:t>
            </a:r>
            <a:endParaRPr lang="en-US" altLang="zh-CN" sz="16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4" name="文本框 133"/>
          <p:cNvSpPr txBox="1"/>
          <p:nvPr/>
        </p:nvSpPr>
        <p:spPr>
          <a:xfrm>
            <a:off x="931954" y="1192211"/>
            <a:ext cx="5817235" cy="681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Hadoop </a:t>
            </a:r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核心组件（</a:t>
            </a:r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开始）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0" name="îŝḷîḓé-Rectangle 14"/>
          <p:cNvSpPr/>
          <p:nvPr/>
        </p:nvSpPr>
        <p:spPr>
          <a:xfrm>
            <a:off x="4292600" y="3528060"/>
            <a:ext cx="434975" cy="447675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78425" h="573203">
                <a:moveTo>
                  <a:pt x="35688" y="330987"/>
                </a:moveTo>
                <a:cubicBezTo>
                  <a:pt x="32039" y="330987"/>
                  <a:pt x="29102" y="334008"/>
                  <a:pt x="29102" y="337651"/>
                </a:cubicBezTo>
                <a:lnTo>
                  <a:pt x="29102" y="484438"/>
                </a:lnTo>
                <a:cubicBezTo>
                  <a:pt x="29102" y="488081"/>
                  <a:pt x="32039" y="491102"/>
                  <a:pt x="35688" y="491102"/>
                </a:cubicBezTo>
                <a:lnTo>
                  <a:pt x="240293" y="491102"/>
                </a:lnTo>
                <a:cubicBezTo>
                  <a:pt x="243942" y="491102"/>
                  <a:pt x="246968" y="488081"/>
                  <a:pt x="246968" y="484438"/>
                </a:cubicBezTo>
                <a:lnTo>
                  <a:pt x="246968" y="337651"/>
                </a:lnTo>
                <a:cubicBezTo>
                  <a:pt x="246968" y="334008"/>
                  <a:pt x="243942" y="330987"/>
                  <a:pt x="240293" y="330987"/>
                </a:cubicBezTo>
                <a:close/>
                <a:moveTo>
                  <a:pt x="440550" y="305700"/>
                </a:moveTo>
                <a:cubicBezTo>
                  <a:pt x="444243" y="305700"/>
                  <a:pt x="447936" y="307122"/>
                  <a:pt x="450784" y="309967"/>
                </a:cubicBezTo>
                <a:lnTo>
                  <a:pt x="487627" y="346765"/>
                </a:lnTo>
                <a:cubicBezTo>
                  <a:pt x="493323" y="352454"/>
                  <a:pt x="493323" y="361520"/>
                  <a:pt x="487627" y="367209"/>
                </a:cubicBezTo>
                <a:cubicBezTo>
                  <a:pt x="484780" y="370053"/>
                  <a:pt x="481042" y="371475"/>
                  <a:pt x="477304" y="371475"/>
                </a:cubicBezTo>
                <a:cubicBezTo>
                  <a:pt x="473477" y="371475"/>
                  <a:pt x="469829" y="370053"/>
                  <a:pt x="466981" y="367209"/>
                </a:cubicBezTo>
                <a:lnTo>
                  <a:pt x="454967" y="355298"/>
                </a:lnTo>
                <a:lnTo>
                  <a:pt x="454967" y="470137"/>
                </a:lnTo>
                <a:cubicBezTo>
                  <a:pt x="454967" y="478137"/>
                  <a:pt x="448470" y="484714"/>
                  <a:pt x="440372" y="484714"/>
                </a:cubicBezTo>
                <a:lnTo>
                  <a:pt x="328329" y="484714"/>
                </a:lnTo>
                <a:cubicBezTo>
                  <a:pt x="320320" y="484714"/>
                  <a:pt x="313734" y="478137"/>
                  <a:pt x="313734" y="470137"/>
                </a:cubicBezTo>
                <a:cubicBezTo>
                  <a:pt x="313734" y="462049"/>
                  <a:pt x="320320" y="455560"/>
                  <a:pt x="328329" y="455560"/>
                </a:cubicBezTo>
                <a:lnTo>
                  <a:pt x="328329" y="455649"/>
                </a:lnTo>
                <a:lnTo>
                  <a:pt x="426044" y="455649"/>
                </a:lnTo>
                <a:lnTo>
                  <a:pt x="426044" y="355298"/>
                </a:lnTo>
                <a:lnTo>
                  <a:pt x="414030" y="367209"/>
                </a:lnTo>
                <a:cubicBezTo>
                  <a:pt x="408334" y="372897"/>
                  <a:pt x="399168" y="372897"/>
                  <a:pt x="393472" y="367209"/>
                </a:cubicBezTo>
                <a:cubicBezTo>
                  <a:pt x="387777" y="361520"/>
                  <a:pt x="387777" y="352454"/>
                  <a:pt x="393472" y="346765"/>
                </a:cubicBezTo>
                <a:lnTo>
                  <a:pt x="430316" y="309967"/>
                </a:lnTo>
                <a:cubicBezTo>
                  <a:pt x="433163" y="307122"/>
                  <a:pt x="436856" y="305700"/>
                  <a:pt x="440550" y="305700"/>
                </a:cubicBezTo>
                <a:close/>
                <a:moveTo>
                  <a:pt x="35688" y="302020"/>
                </a:moveTo>
                <a:lnTo>
                  <a:pt x="240293" y="302020"/>
                </a:lnTo>
                <a:cubicBezTo>
                  <a:pt x="259961" y="302020"/>
                  <a:pt x="275981" y="318014"/>
                  <a:pt x="275981" y="337651"/>
                </a:cubicBezTo>
                <a:lnTo>
                  <a:pt x="275981" y="484438"/>
                </a:lnTo>
                <a:cubicBezTo>
                  <a:pt x="275981" y="504075"/>
                  <a:pt x="259961" y="520068"/>
                  <a:pt x="240293" y="520068"/>
                </a:cubicBezTo>
                <a:lnTo>
                  <a:pt x="152631" y="520068"/>
                </a:lnTo>
                <a:lnTo>
                  <a:pt x="152631" y="544059"/>
                </a:lnTo>
                <a:lnTo>
                  <a:pt x="179152" y="544059"/>
                </a:lnTo>
                <a:cubicBezTo>
                  <a:pt x="187251" y="544059"/>
                  <a:pt x="193747" y="550545"/>
                  <a:pt x="193747" y="558631"/>
                </a:cubicBezTo>
                <a:cubicBezTo>
                  <a:pt x="193747" y="566628"/>
                  <a:pt x="187251" y="573203"/>
                  <a:pt x="179152" y="573203"/>
                </a:cubicBezTo>
                <a:lnTo>
                  <a:pt x="96829" y="573203"/>
                </a:lnTo>
                <a:cubicBezTo>
                  <a:pt x="88730" y="573203"/>
                  <a:pt x="82234" y="566628"/>
                  <a:pt x="82234" y="558631"/>
                </a:cubicBezTo>
                <a:cubicBezTo>
                  <a:pt x="82234" y="550545"/>
                  <a:pt x="88730" y="544059"/>
                  <a:pt x="96829" y="544059"/>
                </a:cubicBezTo>
                <a:lnTo>
                  <a:pt x="123439" y="544059"/>
                </a:lnTo>
                <a:lnTo>
                  <a:pt x="123439" y="520068"/>
                </a:lnTo>
                <a:lnTo>
                  <a:pt x="35688" y="520068"/>
                </a:lnTo>
                <a:cubicBezTo>
                  <a:pt x="16020" y="520068"/>
                  <a:pt x="0" y="504075"/>
                  <a:pt x="0" y="484438"/>
                </a:cubicBezTo>
                <a:lnTo>
                  <a:pt x="0" y="337651"/>
                </a:lnTo>
                <a:cubicBezTo>
                  <a:pt x="0" y="318014"/>
                  <a:pt x="16020" y="302020"/>
                  <a:pt x="35688" y="302020"/>
                </a:cubicBezTo>
                <a:close/>
                <a:moveTo>
                  <a:pt x="138020" y="94487"/>
                </a:moveTo>
                <a:lnTo>
                  <a:pt x="250020" y="94487"/>
                </a:lnTo>
                <a:cubicBezTo>
                  <a:pt x="258122" y="94487"/>
                  <a:pt x="264621" y="100974"/>
                  <a:pt x="264621" y="109060"/>
                </a:cubicBezTo>
                <a:cubicBezTo>
                  <a:pt x="264621" y="117147"/>
                  <a:pt x="258122" y="123634"/>
                  <a:pt x="250020" y="123634"/>
                </a:cubicBezTo>
                <a:lnTo>
                  <a:pt x="250020" y="123545"/>
                </a:lnTo>
                <a:lnTo>
                  <a:pt x="152710" y="123545"/>
                </a:lnTo>
                <a:lnTo>
                  <a:pt x="152710" y="223873"/>
                </a:lnTo>
                <a:lnTo>
                  <a:pt x="164729" y="211876"/>
                </a:lnTo>
                <a:cubicBezTo>
                  <a:pt x="170427" y="206189"/>
                  <a:pt x="179508" y="206189"/>
                  <a:pt x="185206" y="211876"/>
                </a:cubicBezTo>
                <a:cubicBezTo>
                  <a:pt x="190904" y="217563"/>
                  <a:pt x="190904" y="226716"/>
                  <a:pt x="185206" y="232404"/>
                </a:cubicBezTo>
                <a:lnTo>
                  <a:pt x="148436" y="269104"/>
                </a:lnTo>
                <a:cubicBezTo>
                  <a:pt x="145588" y="271948"/>
                  <a:pt x="141759" y="273370"/>
                  <a:pt x="138109" y="273370"/>
                </a:cubicBezTo>
                <a:cubicBezTo>
                  <a:pt x="134281" y="273370"/>
                  <a:pt x="130630" y="271948"/>
                  <a:pt x="127781" y="269104"/>
                </a:cubicBezTo>
                <a:lnTo>
                  <a:pt x="91012" y="232404"/>
                </a:lnTo>
                <a:cubicBezTo>
                  <a:pt x="85314" y="226716"/>
                  <a:pt x="85314" y="217563"/>
                  <a:pt x="91012" y="211876"/>
                </a:cubicBezTo>
                <a:cubicBezTo>
                  <a:pt x="96710" y="206189"/>
                  <a:pt x="105791" y="206189"/>
                  <a:pt x="111489" y="211876"/>
                </a:cubicBezTo>
                <a:lnTo>
                  <a:pt x="123508" y="223873"/>
                </a:lnTo>
                <a:lnTo>
                  <a:pt x="123508" y="109060"/>
                </a:lnTo>
                <a:cubicBezTo>
                  <a:pt x="123508" y="100974"/>
                  <a:pt x="129918" y="94487"/>
                  <a:pt x="138020" y="94487"/>
                </a:cubicBezTo>
                <a:close/>
                <a:moveTo>
                  <a:pt x="338148" y="29153"/>
                </a:moveTo>
                <a:cubicBezTo>
                  <a:pt x="334410" y="29153"/>
                  <a:pt x="331473" y="32176"/>
                  <a:pt x="331473" y="35820"/>
                </a:cubicBezTo>
                <a:lnTo>
                  <a:pt x="331473" y="182566"/>
                </a:lnTo>
                <a:cubicBezTo>
                  <a:pt x="331473" y="186210"/>
                  <a:pt x="334410" y="189143"/>
                  <a:pt x="338148" y="189143"/>
                </a:cubicBezTo>
                <a:lnTo>
                  <a:pt x="542650" y="189143"/>
                </a:lnTo>
                <a:cubicBezTo>
                  <a:pt x="546388" y="189143"/>
                  <a:pt x="549325" y="186210"/>
                  <a:pt x="549325" y="182566"/>
                </a:cubicBezTo>
                <a:lnTo>
                  <a:pt x="549325" y="35820"/>
                </a:lnTo>
                <a:cubicBezTo>
                  <a:pt x="549325" y="32176"/>
                  <a:pt x="546388" y="29153"/>
                  <a:pt x="542650" y="29153"/>
                </a:cubicBezTo>
                <a:close/>
                <a:moveTo>
                  <a:pt x="338148" y="0"/>
                </a:moveTo>
                <a:lnTo>
                  <a:pt x="542650" y="0"/>
                </a:lnTo>
                <a:cubicBezTo>
                  <a:pt x="562407" y="0"/>
                  <a:pt x="578425" y="16177"/>
                  <a:pt x="578425" y="35820"/>
                </a:cubicBezTo>
                <a:lnTo>
                  <a:pt x="578425" y="182388"/>
                </a:lnTo>
                <a:cubicBezTo>
                  <a:pt x="578425" y="202120"/>
                  <a:pt x="562407" y="218119"/>
                  <a:pt x="542650" y="218119"/>
                </a:cubicBezTo>
                <a:lnTo>
                  <a:pt x="454994" y="218119"/>
                </a:lnTo>
                <a:lnTo>
                  <a:pt x="454994" y="242029"/>
                </a:lnTo>
                <a:lnTo>
                  <a:pt x="481602" y="242029"/>
                </a:lnTo>
                <a:cubicBezTo>
                  <a:pt x="489611" y="242029"/>
                  <a:pt x="496197" y="248518"/>
                  <a:pt x="496197" y="256606"/>
                </a:cubicBezTo>
                <a:cubicBezTo>
                  <a:pt x="496197" y="264694"/>
                  <a:pt x="489611" y="271183"/>
                  <a:pt x="481602" y="271183"/>
                </a:cubicBezTo>
                <a:lnTo>
                  <a:pt x="399196" y="271183"/>
                </a:lnTo>
                <a:cubicBezTo>
                  <a:pt x="391187" y="271183"/>
                  <a:pt x="384601" y="264694"/>
                  <a:pt x="384601" y="256606"/>
                </a:cubicBezTo>
                <a:cubicBezTo>
                  <a:pt x="384601" y="248518"/>
                  <a:pt x="391187" y="242029"/>
                  <a:pt x="399196" y="242029"/>
                </a:cubicBezTo>
                <a:lnTo>
                  <a:pt x="425804" y="242029"/>
                </a:lnTo>
                <a:lnTo>
                  <a:pt x="425804" y="218119"/>
                </a:lnTo>
                <a:lnTo>
                  <a:pt x="338148" y="218119"/>
                </a:lnTo>
                <a:cubicBezTo>
                  <a:pt x="318391" y="218119"/>
                  <a:pt x="302373" y="202120"/>
                  <a:pt x="302373" y="182388"/>
                </a:cubicBezTo>
                <a:lnTo>
                  <a:pt x="302373" y="35731"/>
                </a:lnTo>
                <a:cubicBezTo>
                  <a:pt x="302373" y="15999"/>
                  <a:pt x="318391" y="0"/>
                  <a:pt x="338148" y="0"/>
                </a:cubicBezTo>
                <a:close/>
              </a:path>
            </a:pathLst>
          </a:cu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  <a:sym typeface="Arial" panose="020B0604020202020204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710180" y="2360930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分布式文件存储</a:t>
            </a:r>
            <a:r>
              <a:rPr lang="zh-CN" altLang="en-US"/>
              <a:t>系统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20395" y="3597275"/>
            <a:ext cx="3154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dirty="0" smtClean="0">
                <a:sym typeface="+mn-ea"/>
              </a:rPr>
              <a:t>集群资源管理和任务调度框架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83610" y="4899660"/>
            <a:ext cx="1783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dirty="0" smtClean="0">
                <a:sym typeface="+mn-ea"/>
              </a:rPr>
              <a:t>分布式计算框架</a:t>
            </a:r>
            <a:endParaRPr lang="zh-CN" altLang="en-US"/>
          </a:p>
        </p:txBody>
      </p:sp>
      <p:pic>
        <p:nvPicPr>
          <p:cNvPr id="8" name="图片 7" descr="云HDF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80000">
            <a:off x="970280" y="2179955"/>
            <a:ext cx="570865" cy="563880"/>
          </a:xfrm>
          <a:prstGeom prst="rect">
            <a:avLst/>
          </a:prstGeom>
          <a:noFill/>
          <a:ln w="12700" cmpd="sng">
            <a:noFill/>
            <a:prstDash val="solid"/>
          </a:ln>
        </p:spPr>
      </p:pic>
      <p:sp>
        <p:nvSpPr>
          <p:cNvPr id="7" name="圆角矩形 6"/>
          <p:cNvSpPr/>
          <p:nvPr/>
        </p:nvSpPr>
        <p:spPr>
          <a:xfrm>
            <a:off x="478790" y="3204845"/>
            <a:ext cx="5405120" cy="2685415"/>
          </a:xfrm>
          <a:prstGeom prst="roundRect">
            <a:avLst/>
          </a:prstGeom>
          <a:noFill/>
          <a:ln>
            <a:prstDash val="lgDashDotDot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311775" y="5941695"/>
            <a:ext cx="20745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2.0</a:t>
            </a:r>
            <a:r>
              <a:rPr lang="zh-CN" altLang="en-US"/>
              <a:t>之前</a:t>
            </a:r>
            <a:r>
              <a:rPr lang="zh-CN" altLang="en-US"/>
              <a:t>为一个模块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5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46"/>
          <p:cNvSpPr/>
          <p:nvPr/>
        </p:nvSpPr>
        <p:spPr bwMode="auto">
          <a:xfrm>
            <a:off x="5636895" y="4467860"/>
            <a:ext cx="1984375" cy="2193925"/>
          </a:xfrm>
          <a:custGeom>
            <a:avLst/>
            <a:gdLst>
              <a:gd name="T0" fmla="*/ 25 w 423"/>
              <a:gd name="T1" fmla="*/ 101 h 476"/>
              <a:gd name="T2" fmla="*/ 186 w 423"/>
              <a:gd name="T3" fmla="*/ 8 h 476"/>
              <a:gd name="T4" fmla="*/ 237 w 423"/>
              <a:gd name="T5" fmla="*/ 8 h 476"/>
              <a:gd name="T6" fmla="*/ 397 w 423"/>
              <a:gd name="T7" fmla="*/ 101 h 476"/>
              <a:gd name="T8" fmla="*/ 423 w 423"/>
              <a:gd name="T9" fmla="*/ 145 h 476"/>
              <a:gd name="T10" fmla="*/ 423 w 423"/>
              <a:gd name="T11" fmla="*/ 331 h 476"/>
              <a:gd name="T12" fmla="*/ 398 w 423"/>
              <a:gd name="T13" fmla="*/ 375 h 476"/>
              <a:gd name="T14" fmla="*/ 237 w 423"/>
              <a:gd name="T15" fmla="*/ 467 h 476"/>
              <a:gd name="T16" fmla="*/ 186 w 423"/>
              <a:gd name="T17" fmla="*/ 467 h 476"/>
              <a:gd name="T18" fmla="*/ 105 w 423"/>
              <a:gd name="T19" fmla="*/ 421 h 476"/>
              <a:gd name="T20" fmla="*/ 25 w 423"/>
              <a:gd name="T21" fmla="*/ 375 h 476"/>
              <a:gd name="T22" fmla="*/ 0 w 423"/>
              <a:gd name="T23" fmla="*/ 330 h 476"/>
              <a:gd name="T24" fmla="*/ 0 w 423"/>
              <a:gd name="T25" fmla="*/ 145 h 476"/>
              <a:gd name="T26" fmla="*/ 25 w 423"/>
              <a:gd name="T27" fmla="*/ 101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23" h="476">
                <a:moveTo>
                  <a:pt x="25" y="101"/>
                </a:moveTo>
                <a:cubicBezTo>
                  <a:pt x="79" y="70"/>
                  <a:pt x="132" y="39"/>
                  <a:pt x="186" y="8"/>
                </a:cubicBezTo>
                <a:cubicBezTo>
                  <a:pt x="202" y="0"/>
                  <a:pt x="221" y="0"/>
                  <a:pt x="237" y="8"/>
                </a:cubicBezTo>
                <a:cubicBezTo>
                  <a:pt x="290" y="39"/>
                  <a:pt x="344" y="70"/>
                  <a:pt x="397" y="101"/>
                </a:cubicBezTo>
                <a:cubicBezTo>
                  <a:pt x="413" y="110"/>
                  <a:pt x="422" y="127"/>
                  <a:pt x="423" y="145"/>
                </a:cubicBezTo>
                <a:cubicBezTo>
                  <a:pt x="423" y="331"/>
                  <a:pt x="423" y="331"/>
                  <a:pt x="423" y="331"/>
                </a:cubicBezTo>
                <a:cubicBezTo>
                  <a:pt x="422" y="348"/>
                  <a:pt x="413" y="365"/>
                  <a:pt x="398" y="375"/>
                </a:cubicBezTo>
                <a:cubicBezTo>
                  <a:pt x="237" y="467"/>
                  <a:pt x="237" y="467"/>
                  <a:pt x="237" y="467"/>
                </a:cubicBezTo>
                <a:cubicBezTo>
                  <a:pt x="221" y="476"/>
                  <a:pt x="201" y="476"/>
                  <a:pt x="186" y="467"/>
                </a:cubicBezTo>
                <a:cubicBezTo>
                  <a:pt x="105" y="421"/>
                  <a:pt x="105" y="421"/>
                  <a:pt x="105" y="421"/>
                </a:cubicBezTo>
                <a:cubicBezTo>
                  <a:pt x="25" y="375"/>
                  <a:pt x="25" y="375"/>
                  <a:pt x="25" y="375"/>
                </a:cubicBezTo>
                <a:cubicBezTo>
                  <a:pt x="10" y="365"/>
                  <a:pt x="0" y="348"/>
                  <a:pt x="0" y="330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27"/>
                  <a:pt x="10" y="110"/>
                  <a:pt x="25" y="101"/>
                </a:cubicBezTo>
                <a:close/>
              </a:path>
            </a:pathLst>
          </a:custGeom>
          <a:noFill/>
          <a:ln w="76200">
            <a:solidFill>
              <a:srgbClr val="AD2B2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zh-CN" altLang="en-US" sz="1600" dirty="0">
              <a:latin typeface="Alibaba PuHuiTi R" pitchFamily="18" charset="-122"/>
              <a:ea typeface="Alibaba PuHuiTi R" pitchFamily="18" charset="-122"/>
              <a:cs typeface="Alibaba PuHuiTi R" pitchFamily="18" charset="-122"/>
              <a:sym typeface="Bebas" pitchFamily="2" charset="0"/>
            </a:endParaRPr>
          </a:p>
        </p:txBody>
      </p:sp>
      <p:sp>
        <p:nvSpPr>
          <p:cNvPr id="46" name="公众号：陈西设计之家。微信搜索即可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任意多边形: 形状 60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公众号：陈西设计之家。微信搜索即可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4" name="Freeform 6"/>
          <p:cNvSpPr/>
          <p:nvPr/>
        </p:nvSpPr>
        <p:spPr bwMode="auto">
          <a:xfrm>
            <a:off x="1496682" y="1701102"/>
            <a:ext cx="1939290" cy="2723197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rgbClr val="00B0F0">
              <a:alpha val="90000"/>
            </a:srgbClr>
          </a:solidFill>
          <a:ln>
            <a:noFill/>
          </a:ln>
        </p:spPr>
        <p:txBody>
          <a:bodyPr vert="horz" wrap="square" lIns="105873" tIns="52936" rIns="105873" bIns="52936" numCol="1" anchor="t" anchorCtr="0" compatLnSpc="1"/>
          <a:lstStyle/>
          <a:p>
            <a:pPr defTabSz="1219200">
              <a:lnSpc>
                <a:spcPct val="120000"/>
              </a:lnSpc>
            </a:pPr>
            <a:endParaRPr lang="en-US" sz="76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Freeform 6"/>
          <p:cNvSpPr/>
          <p:nvPr/>
        </p:nvSpPr>
        <p:spPr bwMode="auto">
          <a:xfrm>
            <a:off x="960560" y="2722300"/>
            <a:ext cx="1477554" cy="1701999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rgbClr val="0053A3">
              <a:alpha val="90000"/>
            </a:srgbClr>
          </a:solidFill>
          <a:ln>
            <a:noFill/>
          </a:ln>
        </p:spPr>
        <p:txBody>
          <a:bodyPr vert="horz" wrap="square" lIns="105873" tIns="52936" rIns="105873" bIns="52936" numCol="1" anchor="t" anchorCtr="0" compatLnSpc="1"/>
          <a:lstStyle/>
          <a:p>
            <a:pPr defTabSz="1219200">
              <a:lnSpc>
                <a:spcPct val="120000"/>
              </a:lnSpc>
            </a:pPr>
            <a:endParaRPr lang="en-US" sz="76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7" name="Freeform 6"/>
          <p:cNvSpPr/>
          <p:nvPr/>
        </p:nvSpPr>
        <p:spPr bwMode="auto">
          <a:xfrm>
            <a:off x="2130137" y="1360702"/>
            <a:ext cx="2181701" cy="3063597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rgbClr val="0053A3">
              <a:alpha val="90000"/>
            </a:srgbClr>
          </a:solidFill>
          <a:ln>
            <a:noFill/>
          </a:ln>
        </p:spPr>
        <p:txBody>
          <a:bodyPr vert="horz" wrap="square" lIns="105873" tIns="52936" rIns="105873" bIns="52936" numCol="1" anchor="t" anchorCtr="0" compatLnSpc="1"/>
          <a:lstStyle/>
          <a:p>
            <a:pPr defTabSz="1219200">
              <a:lnSpc>
                <a:spcPct val="120000"/>
              </a:lnSpc>
            </a:pPr>
            <a:endParaRPr lang="en-US" sz="76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8" name="Freeform 6"/>
          <p:cNvSpPr/>
          <p:nvPr/>
        </p:nvSpPr>
        <p:spPr bwMode="auto">
          <a:xfrm>
            <a:off x="4647807" y="2174055"/>
            <a:ext cx="1939290" cy="2250245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rgbClr val="0053A3">
              <a:alpha val="90000"/>
            </a:srgbClr>
          </a:solidFill>
          <a:ln>
            <a:noFill/>
          </a:ln>
        </p:spPr>
        <p:txBody>
          <a:bodyPr vert="horz" wrap="square" lIns="105873" tIns="52936" rIns="105873" bIns="52936" numCol="1" anchor="t" anchorCtr="0" compatLnSpc="1"/>
          <a:lstStyle/>
          <a:p>
            <a:pPr defTabSz="1219200">
              <a:lnSpc>
                <a:spcPct val="120000"/>
              </a:lnSpc>
            </a:pPr>
            <a:endParaRPr lang="en-US" sz="76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Freeform 6"/>
          <p:cNvSpPr/>
          <p:nvPr/>
        </p:nvSpPr>
        <p:spPr bwMode="auto">
          <a:xfrm>
            <a:off x="5415498" y="1701102"/>
            <a:ext cx="1939290" cy="2723197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rgbClr val="00B0F0">
              <a:alpha val="90000"/>
            </a:srgbClr>
          </a:solidFill>
          <a:ln>
            <a:noFill/>
          </a:ln>
        </p:spPr>
        <p:txBody>
          <a:bodyPr vert="horz" wrap="square" lIns="105873" tIns="52936" rIns="105873" bIns="52936" numCol="1" anchor="t" anchorCtr="0" compatLnSpc="1"/>
          <a:lstStyle/>
          <a:p>
            <a:pPr defTabSz="1219200">
              <a:lnSpc>
                <a:spcPct val="120000"/>
              </a:lnSpc>
            </a:pPr>
            <a:endParaRPr lang="en-US" sz="76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0" name="Freeform 6"/>
          <p:cNvSpPr/>
          <p:nvPr/>
        </p:nvSpPr>
        <p:spPr bwMode="auto">
          <a:xfrm>
            <a:off x="6412317" y="2722300"/>
            <a:ext cx="1477554" cy="1701999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rgbClr val="0053A3">
              <a:alpha val="90000"/>
            </a:srgbClr>
          </a:solidFill>
          <a:ln>
            <a:noFill/>
          </a:ln>
        </p:spPr>
        <p:txBody>
          <a:bodyPr vert="horz" wrap="square" lIns="105873" tIns="52936" rIns="105873" bIns="52936" numCol="1" anchor="t" anchorCtr="0" compatLnSpc="1"/>
          <a:lstStyle/>
          <a:p>
            <a:pPr defTabSz="1219200">
              <a:lnSpc>
                <a:spcPct val="120000"/>
              </a:lnSpc>
            </a:pPr>
            <a:endParaRPr lang="en-US" sz="76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" name="Freeform 6"/>
          <p:cNvSpPr/>
          <p:nvPr/>
        </p:nvSpPr>
        <p:spPr bwMode="auto">
          <a:xfrm>
            <a:off x="9292150" y="1701102"/>
            <a:ext cx="1939290" cy="2723197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rgbClr val="00B0F0">
              <a:alpha val="90000"/>
            </a:srgbClr>
          </a:solidFill>
          <a:ln>
            <a:noFill/>
          </a:ln>
        </p:spPr>
        <p:txBody>
          <a:bodyPr vert="horz" wrap="square" lIns="105873" tIns="52936" rIns="105873" bIns="52936" numCol="1" anchor="t" anchorCtr="0" compatLnSpc="1"/>
          <a:lstStyle/>
          <a:p>
            <a:pPr defTabSz="1219200">
              <a:lnSpc>
                <a:spcPct val="120000"/>
              </a:lnSpc>
            </a:pPr>
            <a:endParaRPr lang="en-US" sz="76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" name="Freeform 6"/>
          <p:cNvSpPr/>
          <p:nvPr/>
        </p:nvSpPr>
        <p:spPr bwMode="auto">
          <a:xfrm>
            <a:off x="8253625" y="1360702"/>
            <a:ext cx="2181701" cy="3063597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rgbClr val="0053A3">
              <a:alpha val="90000"/>
            </a:srgbClr>
          </a:solidFill>
          <a:ln>
            <a:noFill/>
          </a:ln>
        </p:spPr>
        <p:txBody>
          <a:bodyPr vert="horz" wrap="square" lIns="105873" tIns="52936" rIns="105873" bIns="52936" numCol="1" anchor="t" anchorCtr="0" compatLnSpc="1"/>
          <a:lstStyle/>
          <a:p>
            <a:pPr defTabSz="1219200">
              <a:lnSpc>
                <a:spcPct val="120000"/>
              </a:lnSpc>
            </a:pPr>
            <a:endParaRPr lang="en-US" sz="76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Oval 61"/>
          <p:cNvSpPr>
            <a:spLocks noChangeAspect="1"/>
          </p:cNvSpPr>
          <p:nvPr/>
        </p:nvSpPr>
        <p:spPr>
          <a:xfrm>
            <a:off x="1428430" y="4600202"/>
            <a:ext cx="260105" cy="252659"/>
          </a:xfrm>
          <a:prstGeom prst="ellipse">
            <a:avLst/>
          </a:prstGeom>
          <a:solidFill>
            <a:srgbClr val="00B0F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>
              <a:lnSpc>
                <a:spcPct val="120000"/>
              </a:lnSpc>
            </a:pPr>
            <a:endParaRPr lang="en-US" sz="945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82" name="Straight Connector 63"/>
          <p:cNvCxnSpPr/>
          <p:nvPr/>
        </p:nvCxnSpPr>
        <p:spPr>
          <a:xfrm>
            <a:off x="1558290" y="4852670"/>
            <a:ext cx="6985" cy="4965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Oval 116"/>
          <p:cNvSpPr>
            <a:spLocks noChangeAspect="1"/>
          </p:cNvSpPr>
          <p:nvPr/>
        </p:nvSpPr>
        <p:spPr>
          <a:xfrm>
            <a:off x="5285437" y="4600202"/>
            <a:ext cx="260105" cy="252659"/>
          </a:xfrm>
          <a:prstGeom prst="ellipse">
            <a:avLst/>
          </a:prstGeom>
          <a:solidFill>
            <a:srgbClr val="00B0F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>
              <a:lnSpc>
                <a:spcPct val="120000"/>
              </a:lnSpc>
            </a:pPr>
            <a:endParaRPr lang="en-US" sz="945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02" name="Straight Connector 118"/>
          <p:cNvCxnSpPr/>
          <p:nvPr/>
        </p:nvCxnSpPr>
        <p:spPr>
          <a:xfrm flipH="1">
            <a:off x="5414645" y="4852670"/>
            <a:ext cx="635" cy="48196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Oval 131"/>
          <p:cNvSpPr>
            <a:spLocks noChangeAspect="1"/>
          </p:cNvSpPr>
          <p:nvPr/>
        </p:nvSpPr>
        <p:spPr>
          <a:xfrm>
            <a:off x="9700303" y="4640210"/>
            <a:ext cx="260105" cy="252660"/>
          </a:xfrm>
          <a:prstGeom prst="ellipse">
            <a:avLst/>
          </a:prstGeom>
          <a:solidFill>
            <a:srgbClr val="0053A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>
              <a:lnSpc>
                <a:spcPct val="120000"/>
              </a:lnSpc>
            </a:pPr>
            <a:endParaRPr lang="en-US" sz="945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16" name="Group 120"/>
          <p:cNvGrpSpPr/>
          <p:nvPr/>
        </p:nvGrpSpPr>
        <p:grpSpPr>
          <a:xfrm>
            <a:off x="9203118" y="4892876"/>
            <a:ext cx="1252855" cy="667325"/>
            <a:chOff x="763181" y="3705902"/>
            <a:chExt cx="964227" cy="513586"/>
          </a:xfrm>
        </p:grpSpPr>
        <p:sp>
          <p:nvSpPr>
            <p:cNvPr id="117" name="TextBox 133"/>
            <p:cNvSpPr txBox="1"/>
            <p:nvPr/>
          </p:nvSpPr>
          <p:spPr>
            <a:xfrm>
              <a:off x="763181" y="4063590"/>
              <a:ext cx="964227" cy="155898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 defTabSz="1219200">
                <a:lnSpc>
                  <a:spcPct val="120000"/>
                </a:lnSpc>
              </a:pPr>
              <a:r>
                <a:rPr lang="en-US" altLang="zh-CN" sz="1100" b="1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MapReduce</a:t>
              </a:r>
              <a:r>
                <a:rPr lang="zh-CN" altLang="en-US" sz="1100" b="1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集群？</a:t>
              </a:r>
              <a:endParaRPr lang="zh-CN" altLang="en-US" sz="11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cxnSp>
          <p:nvCxnSpPr>
            <p:cNvPr id="118" name="Straight Connector 134"/>
            <p:cNvCxnSpPr/>
            <p:nvPr/>
          </p:nvCxnSpPr>
          <p:spPr>
            <a:xfrm>
              <a:off x="1246034" y="3705902"/>
              <a:ext cx="0" cy="3420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4" name="组合 12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125" name="矩形 124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矩形 125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矩形 126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矩形 127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1255" y="215265"/>
            <a:ext cx="22847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Hadoop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511425" y="900430"/>
            <a:ext cx="27279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en-US" altLang="zh-CN" sz="2400" b="1" dirty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Hadoop </a:t>
            </a:r>
            <a:r>
              <a:rPr lang="zh-CN" altLang="en-US" sz="2400" b="1" dirty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集群</a:t>
            </a:r>
            <a:endParaRPr lang="zh-CN" altLang="en-US" sz="2400" b="1" dirty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auto">
          <a:xfrm>
            <a:off x="2313305" y="4785995"/>
            <a:ext cx="2008505" cy="1568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2626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  <a:sym typeface="Bebas"/>
              </a:rPr>
              <a:t>主角色：</a:t>
            </a:r>
            <a:r>
              <a:rPr lang="en-US" altLang="zh-CN" sz="1600" dirty="0" smtClean="0">
                <a:solidFill>
                  <a:srgbClr val="2626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  <a:sym typeface="Bebas"/>
              </a:rPr>
              <a:t>NameNode</a:t>
            </a:r>
            <a:endParaRPr lang="en-US" altLang="zh-CN" sz="1600" dirty="0" smtClean="0">
              <a:solidFill>
                <a:srgbClr val="262626"/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  <a:sym typeface="Bebas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2626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  <a:sym typeface="Bebas"/>
              </a:rPr>
              <a:t>从角色：</a:t>
            </a:r>
            <a:r>
              <a:rPr lang="en-US" altLang="zh-CN" sz="1600" dirty="0" smtClean="0">
                <a:solidFill>
                  <a:srgbClr val="2626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  <a:sym typeface="Bebas"/>
              </a:rPr>
              <a:t>DataNode</a:t>
            </a:r>
            <a:endParaRPr lang="en-US" altLang="zh-CN" sz="1600" dirty="0" smtClean="0">
              <a:solidFill>
                <a:srgbClr val="262626"/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  <a:sym typeface="Bebas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2626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  <a:sym typeface="Bebas"/>
              </a:rPr>
              <a:t>主角</a:t>
            </a:r>
            <a:r>
              <a:rPr lang="zh-CN" altLang="en-US" sz="1600" dirty="0" smtClean="0">
                <a:solidFill>
                  <a:srgbClr val="2626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  <a:sym typeface="Bebas"/>
              </a:rPr>
              <a:t>色辅助角色：</a:t>
            </a:r>
            <a:endParaRPr lang="en-US" altLang="zh-CN" sz="1600" dirty="0" smtClean="0">
              <a:solidFill>
                <a:srgbClr val="262626"/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  <a:sym typeface="Bebas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solidFill>
                  <a:srgbClr val="2626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  <a:sym typeface="Bebas"/>
              </a:rPr>
              <a:t>SecondaryNameNode</a:t>
            </a:r>
            <a:endParaRPr lang="zh-CN" altLang="en-US" sz="3200" dirty="0">
              <a:solidFill>
                <a:srgbClr val="262626"/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  <a:sym typeface="Bebas"/>
            </a:endParaRPr>
          </a:p>
        </p:txBody>
      </p:sp>
      <p:sp>
        <p:nvSpPr>
          <p:cNvPr id="8" name="Freeform 46"/>
          <p:cNvSpPr/>
          <p:nvPr/>
        </p:nvSpPr>
        <p:spPr bwMode="auto">
          <a:xfrm rot="5400000">
            <a:off x="2174875" y="4318000"/>
            <a:ext cx="2092325" cy="2553335"/>
          </a:xfrm>
          <a:custGeom>
            <a:avLst/>
            <a:gdLst>
              <a:gd name="T0" fmla="*/ 25 w 423"/>
              <a:gd name="T1" fmla="*/ 101 h 476"/>
              <a:gd name="T2" fmla="*/ 186 w 423"/>
              <a:gd name="T3" fmla="*/ 8 h 476"/>
              <a:gd name="T4" fmla="*/ 237 w 423"/>
              <a:gd name="T5" fmla="*/ 8 h 476"/>
              <a:gd name="T6" fmla="*/ 397 w 423"/>
              <a:gd name="T7" fmla="*/ 101 h 476"/>
              <a:gd name="T8" fmla="*/ 423 w 423"/>
              <a:gd name="T9" fmla="*/ 145 h 476"/>
              <a:gd name="T10" fmla="*/ 423 w 423"/>
              <a:gd name="T11" fmla="*/ 331 h 476"/>
              <a:gd name="T12" fmla="*/ 398 w 423"/>
              <a:gd name="T13" fmla="*/ 375 h 476"/>
              <a:gd name="T14" fmla="*/ 237 w 423"/>
              <a:gd name="T15" fmla="*/ 467 h 476"/>
              <a:gd name="T16" fmla="*/ 186 w 423"/>
              <a:gd name="T17" fmla="*/ 467 h 476"/>
              <a:gd name="T18" fmla="*/ 105 w 423"/>
              <a:gd name="T19" fmla="*/ 421 h 476"/>
              <a:gd name="T20" fmla="*/ 25 w 423"/>
              <a:gd name="T21" fmla="*/ 375 h 476"/>
              <a:gd name="T22" fmla="*/ 0 w 423"/>
              <a:gd name="T23" fmla="*/ 330 h 476"/>
              <a:gd name="T24" fmla="*/ 0 w 423"/>
              <a:gd name="T25" fmla="*/ 145 h 476"/>
              <a:gd name="T26" fmla="*/ 25 w 423"/>
              <a:gd name="T27" fmla="*/ 101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23" h="476">
                <a:moveTo>
                  <a:pt x="25" y="101"/>
                </a:moveTo>
                <a:cubicBezTo>
                  <a:pt x="79" y="70"/>
                  <a:pt x="132" y="39"/>
                  <a:pt x="186" y="8"/>
                </a:cubicBezTo>
                <a:cubicBezTo>
                  <a:pt x="202" y="0"/>
                  <a:pt x="221" y="0"/>
                  <a:pt x="237" y="8"/>
                </a:cubicBezTo>
                <a:cubicBezTo>
                  <a:pt x="290" y="39"/>
                  <a:pt x="344" y="70"/>
                  <a:pt x="397" y="101"/>
                </a:cubicBezTo>
                <a:cubicBezTo>
                  <a:pt x="413" y="110"/>
                  <a:pt x="422" y="127"/>
                  <a:pt x="423" y="145"/>
                </a:cubicBezTo>
                <a:cubicBezTo>
                  <a:pt x="423" y="331"/>
                  <a:pt x="423" y="331"/>
                  <a:pt x="423" y="331"/>
                </a:cubicBezTo>
                <a:cubicBezTo>
                  <a:pt x="422" y="348"/>
                  <a:pt x="413" y="365"/>
                  <a:pt x="398" y="375"/>
                </a:cubicBezTo>
                <a:cubicBezTo>
                  <a:pt x="237" y="467"/>
                  <a:pt x="237" y="467"/>
                  <a:pt x="237" y="467"/>
                </a:cubicBezTo>
                <a:cubicBezTo>
                  <a:pt x="221" y="476"/>
                  <a:pt x="201" y="476"/>
                  <a:pt x="186" y="467"/>
                </a:cubicBezTo>
                <a:cubicBezTo>
                  <a:pt x="105" y="421"/>
                  <a:pt x="105" y="421"/>
                  <a:pt x="105" y="421"/>
                </a:cubicBezTo>
                <a:cubicBezTo>
                  <a:pt x="25" y="375"/>
                  <a:pt x="25" y="375"/>
                  <a:pt x="25" y="375"/>
                </a:cubicBezTo>
                <a:cubicBezTo>
                  <a:pt x="10" y="365"/>
                  <a:pt x="0" y="348"/>
                  <a:pt x="0" y="330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27"/>
                  <a:pt x="10" y="110"/>
                  <a:pt x="25" y="101"/>
                </a:cubicBezTo>
                <a:close/>
              </a:path>
            </a:pathLst>
          </a:custGeom>
          <a:noFill/>
          <a:ln w="76200">
            <a:solidFill>
              <a:srgbClr val="49504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zh-CN" altLang="en-US" sz="1600" dirty="0">
              <a:latin typeface="Alibaba PuHuiTi R" pitchFamily="18" charset="-122"/>
              <a:ea typeface="Alibaba PuHuiTi R" pitchFamily="18" charset="-122"/>
              <a:cs typeface="Alibaba PuHuiTi R" pitchFamily="18" charset="-122"/>
              <a:sym typeface="Bebas" pitchFamily="2" charset="0"/>
            </a:endParaRPr>
          </a:p>
        </p:txBody>
      </p:sp>
      <p:sp>
        <p:nvSpPr>
          <p:cNvPr id="10" name="Freeform 5"/>
          <p:cNvSpPr/>
          <p:nvPr/>
        </p:nvSpPr>
        <p:spPr bwMode="auto">
          <a:xfrm>
            <a:off x="919480" y="5233035"/>
            <a:ext cx="1285240" cy="793115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solidFill>
            <a:srgbClr val="49504F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  <a:sym typeface="Bebas"/>
              </a:rPr>
              <a:t>HDFS</a:t>
            </a:r>
            <a:r>
              <a:rPr lang="zh-CN" altLang="en-US" sz="1600" dirty="0" smtClean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  <a:sym typeface="Bebas"/>
              </a:rPr>
              <a:t>集群</a:t>
            </a:r>
            <a:endParaRPr lang="en-US" altLang="zh-CN" sz="1600" dirty="0" smtClean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  <a:sym typeface="Bebas"/>
            </a:endParaRPr>
          </a:p>
          <a:p>
            <a:pPr algn="ctr"/>
            <a:r>
              <a:rPr lang="en-US" altLang="zh-CN" sz="1000" dirty="0" smtClean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  <a:sym typeface="Bebas"/>
              </a:rPr>
              <a:t>(</a:t>
            </a:r>
            <a:r>
              <a:rPr lang="zh-CN" altLang="en-US" sz="1000" dirty="0" smtClean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  <a:sym typeface="Bebas"/>
              </a:rPr>
              <a:t>分布式存储</a:t>
            </a:r>
            <a:r>
              <a:rPr lang="en-US" altLang="zh-CN" sz="1000" dirty="0" smtClean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  <a:sym typeface="Bebas"/>
              </a:rPr>
              <a:t>)</a:t>
            </a:r>
            <a:endParaRPr lang="en-US" altLang="zh-CN" sz="1000" dirty="0" smtClean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  <a:sym typeface="Bebas"/>
            </a:endParaRPr>
          </a:p>
        </p:txBody>
      </p:sp>
      <p:sp>
        <p:nvSpPr>
          <p:cNvPr id="11" name="Freeform 5"/>
          <p:cNvSpPr/>
          <p:nvPr/>
        </p:nvSpPr>
        <p:spPr bwMode="auto">
          <a:xfrm>
            <a:off x="4647565" y="5167630"/>
            <a:ext cx="1329055" cy="808355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solidFill>
            <a:srgbClr val="AD2B26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  <a:sym typeface="Bebas"/>
              </a:rPr>
              <a:t>YARN</a:t>
            </a:r>
            <a:r>
              <a:rPr lang="zh-CN" altLang="en-US" sz="1600" dirty="0" smtClean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  <a:sym typeface="Bebas"/>
              </a:rPr>
              <a:t>集群</a:t>
            </a:r>
            <a:endParaRPr lang="en-US" altLang="zh-CN" sz="1600" dirty="0" smtClean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  <a:sym typeface="Bebas"/>
            </a:endParaRPr>
          </a:p>
          <a:p>
            <a:pPr algn="ctr"/>
            <a:r>
              <a:rPr lang="en-US" altLang="zh-CN" sz="1000" dirty="0" smtClean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  <a:sym typeface="Bebas"/>
              </a:rPr>
              <a:t>(</a:t>
            </a:r>
            <a:r>
              <a:rPr lang="zh-CN" altLang="en-US" sz="1000" dirty="0" smtClean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  <a:sym typeface="Bebas"/>
              </a:rPr>
              <a:t>资源管理、调度</a:t>
            </a:r>
            <a:r>
              <a:rPr lang="en-US" altLang="zh-CN" sz="1000" dirty="0" smtClean="0">
                <a:solidFill>
                  <a:schemeClr val="bg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  <a:sym typeface="Bebas"/>
              </a:rPr>
              <a:t>)</a:t>
            </a:r>
            <a:endParaRPr lang="en-US" altLang="zh-CN" sz="1000" dirty="0" smtClean="0">
              <a:solidFill>
                <a:schemeClr val="bg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  <a:sym typeface="Bebas"/>
            </a:endParaRPr>
          </a:p>
        </p:txBody>
      </p:sp>
      <p:sp>
        <p:nvSpPr>
          <p:cNvPr id="13" name="Rectangle 9"/>
          <p:cNvSpPr>
            <a:spLocks noChangeArrowheads="1"/>
          </p:cNvSpPr>
          <p:nvPr/>
        </p:nvSpPr>
        <p:spPr bwMode="auto">
          <a:xfrm>
            <a:off x="5873750" y="4751070"/>
            <a:ext cx="1740535" cy="1568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2626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  <a:sym typeface="Bebas"/>
              </a:rPr>
              <a:t>主角色：</a:t>
            </a:r>
            <a:r>
              <a:rPr lang="en-US" altLang="zh-CN" sz="1600" dirty="0" smtClean="0">
                <a:solidFill>
                  <a:srgbClr val="2626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  <a:sym typeface="Bebas"/>
              </a:rPr>
              <a:t>ResourceManager</a:t>
            </a:r>
            <a:endParaRPr lang="en-US" altLang="zh-CN" sz="1600" dirty="0" smtClean="0">
              <a:solidFill>
                <a:srgbClr val="262626"/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  <a:sym typeface="Bebas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2626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  <a:sym typeface="Bebas"/>
              </a:rPr>
              <a:t>从角色：</a:t>
            </a:r>
            <a:r>
              <a:rPr lang="en-US" altLang="zh-CN" sz="1600" dirty="0" smtClean="0">
                <a:solidFill>
                  <a:srgbClr val="2626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  <a:sym typeface="Bebas"/>
              </a:rPr>
              <a:t>NodeManager</a:t>
            </a:r>
            <a:endParaRPr lang="zh-CN" altLang="en-US" sz="3200" dirty="0">
              <a:solidFill>
                <a:srgbClr val="262626"/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  <a:sym typeface="Beba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588375" y="5646420"/>
            <a:ext cx="248221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>
              <a:buNone/>
            </a:pPr>
            <a:r>
              <a:rPr lang="en-US" altLang="zh-CN" sz="1400" dirty="0" smtClean="0">
                <a:sym typeface="+mn-ea"/>
              </a:rPr>
              <a:t>MapReduce</a:t>
            </a:r>
            <a:r>
              <a:rPr lang="zh-CN" altLang="en-US" sz="1400" dirty="0" smtClean="0">
                <a:sym typeface="+mn-ea"/>
              </a:rPr>
              <a:t>是计算框架、代码层面的组件 没有集群之说</a:t>
            </a:r>
            <a:endParaRPr lang="zh-CN" altLang="en-US" sz="1400" dirty="0" smtClean="0"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777355" y="1282700"/>
            <a:ext cx="22352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怎样理解两个集群逻辑上分离物理上在一起？</a:t>
            </a:r>
            <a:endParaRPr lang="zh-CN" altLang="en-US" sz="1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公众号：陈西设计之家。微信搜索即可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公众号：陈西设计之家。微信搜索即可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2389623" y="2336414"/>
            <a:ext cx="7575315" cy="1446387"/>
            <a:chOff x="2922847" y="2636911"/>
            <a:chExt cx="6440416" cy="1229529"/>
          </a:xfrm>
        </p:grpSpPr>
        <p:sp>
          <p:nvSpPr>
            <p:cNvPr id="89" name="直接连接符 5"/>
            <p:cNvSpPr>
              <a:spLocks noChangeShapeType="1"/>
            </p:cNvSpPr>
            <p:nvPr/>
          </p:nvSpPr>
          <p:spPr bwMode="auto">
            <a:xfrm>
              <a:off x="2922847" y="3186087"/>
              <a:ext cx="1839656" cy="680353"/>
            </a:xfrm>
            <a:prstGeom prst="line">
              <a:avLst/>
            </a:prstGeom>
            <a:noFill/>
            <a:ln w="9525" cap="flat" cmpd="sng">
              <a:solidFill>
                <a:srgbClr val="0070C0"/>
              </a:solidFill>
              <a:beve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609600"/>
              <a:endParaRPr lang="zh-CN" altLang="en-US" sz="240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94" name="直接连接符 158"/>
            <p:cNvSpPr>
              <a:spLocks noChangeShapeType="1"/>
            </p:cNvSpPr>
            <p:nvPr/>
          </p:nvSpPr>
          <p:spPr bwMode="auto">
            <a:xfrm flipV="1">
              <a:off x="4762503" y="2636911"/>
              <a:ext cx="2628847" cy="1229527"/>
            </a:xfrm>
            <a:prstGeom prst="line">
              <a:avLst/>
            </a:prstGeom>
            <a:noFill/>
            <a:ln w="9525" cap="flat" cmpd="sng">
              <a:solidFill>
                <a:srgbClr val="0070C0"/>
              </a:solidFill>
              <a:beve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609600"/>
              <a:endParaRPr lang="zh-CN" altLang="en-US" sz="240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99" name="直接连接符 159"/>
            <p:cNvSpPr>
              <a:spLocks noChangeShapeType="1"/>
            </p:cNvSpPr>
            <p:nvPr/>
          </p:nvSpPr>
          <p:spPr bwMode="auto">
            <a:xfrm>
              <a:off x="7391350" y="2636912"/>
              <a:ext cx="1971913" cy="961472"/>
            </a:xfrm>
            <a:prstGeom prst="line">
              <a:avLst/>
            </a:prstGeom>
            <a:noFill/>
            <a:ln w="9525" cap="flat" cmpd="sng">
              <a:solidFill>
                <a:srgbClr val="0070C0"/>
              </a:solidFill>
              <a:beve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609600"/>
              <a:endParaRPr lang="zh-CN" altLang="en-US" sz="240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1313180" y="2156460"/>
            <a:ext cx="1127125" cy="1107440"/>
            <a:chOff x="2102110" y="2789212"/>
            <a:chExt cx="863600" cy="909637"/>
          </a:xfrm>
        </p:grpSpPr>
        <p:sp>
          <p:nvSpPr>
            <p:cNvPr id="107" name="矩形 2"/>
            <p:cNvSpPr>
              <a:spLocks noChangeArrowheads="1"/>
            </p:cNvSpPr>
            <p:nvPr/>
          </p:nvSpPr>
          <p:spPr bwMode="auto">
            <a:xfrm>
              <a:off x="2102110" y="2789212"/>
              <a:ext cx="863600" cy="909637"/>
            </a:xfrm>
            <a:prstGeom prst="rect">
              <a:avLst/>
            </a:prstGeom>
            <a:solidFill>
              <a:srgbClr val="0053A3"/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txBody>
            <a:bodyPr anchor="ctr"/>
            <a:lstStyle/>
            <a:p>
              <a:pPr algn="ctr" defTabSz="609600"/>
              <a:endParaRPr lang="zh-CN" altLang="zh-CN" sz="2400">
                <a:solidFill>
                  <a:srgbClr val="FFFFFF"/>
                </a:solidFill>
                <a:latin typeface="宋体" panose="02010600030101010101" pitchFamily="2" charset="-122"/>
                <a:ea typeface="等线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8" name="文本框 19"/>
            <p:cNvSpPr>
              <a:spLocks noChangeArrowheads="1"/>
            </p:cNvSpPr>
            <p:nvPr/>
          </p:nvSpPr>
          <p:spPr bwMode="auto">
            <a:xfrm>
              <a:off x="2113351" y="2875737"/>
              <a:ext cx="809497" cy="4793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defTabSz="609600"/>
              <a:r>
                <a:rPr lang="en-US" sz="32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01</a:t>
              </a:r>
              <a:endParaRPr lang="zh-CN" altLang="en-US" sz="3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28" name="矩形 127"/>
            <p:cNvSpPr/>
            <p:nvPr/>
          </p:nvSpPr>
          <p:spPr>
            <a:xfrm>
              <a:off x="2102110" y="3421809"/>
              <a:ext cx="863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09600"/>
              <a:endParaRPr lang="zh-CN" altLang="en-US" sz="2400">
                <a:solidFill>
                  <a:prstClr val="white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3817281" y="2681708"/>
            <a:ext cx="1399818" cy="1464115"/>
            <a:chOff x="4190466" y="3106258"/>
            <a:chExt cx="1190104" cy="1244600"/>
          </a:xfrm>
        </p:grpSpPr>
        <p:sp>
          <p:nvSpPr>
            <p:cNvPr id="130" name="矩形 150"/>
            <p:cNvSpPr>
              <a:spLocks noChangeArrowheads="1"/>
            </p:cNvSpPr>
            <p:nvPr/>
          </p:nvSpPr>
          <p:spPr bwMode="auto">
            <a:xfrm>
              <a:off x="4199470" y="3106258"/>
              <a:ext cx="1181100" cy="12446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txBody>
            <a:bodyPr anchor="ctr"/>
            <a:lstStyle/>
            <a:p>
              <a:pPr algn="ctr" defTabSz="609600"/>
              <a:endParaRPr lang="zh-CN" altLang="zh-CN" sz="2400">
                <a:solidFill>
                  <a:srgbClr val="FFFFFF"/>
                </a:solidFill>
                <a:latin typeface="宋体" panose="02010600030101010101" pitchFamily="2" charset="-122"/>
                <a:ea typeface="等线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1" name="文本框 19"/>
            <p:cNvSpPr>
              <a:spLocks noChangeArrowheads="1"/>
            </p:cNvSpPr>
            <p:nvPr/>
          </p:nvSpPr>
          <p:spPr bwMode="auto">
            <a:xfrm>
              <a:off x="4216183" y="3272566"/>
              <a:ext cx="1126449" cy="7075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defTabSz="609600"/>
              <a:r>
                <a:rPr lang="en-US" sz="3995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02</a:t>
              </a:r>
              <a:endParaRPr lang="zh-CN" altLang="en-US" sz="3995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32" name="矩形 131"/>
            <p:cNvSpPr/>
            <p:nvPr/>
          </p:nvSpPr>
          <p:spPr>
            <a:xfrm>
              <a:off x="4190466" y="4058588"/>
              <a:ext cx="1190104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09600"/>
              <a:endParaRPr lang="zh-CN" altLang="en-US" sz="2400">
                <a:solidFill>
                  <a:prstClr val="white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6700265" y="1623848"/>
            <a:ext cx="1684473" cy="1708756"/>
            <a:chOff x="6480176" y="2152171"/>
            <a:chExt cx="1432112" cy="1452562"/>
          </a:xfrm>
        </p:grpSpPr>
        <p:sp>
          <p:nvSpPr>
            <p:cNvPr id="137" name="矩形 156"/>
            <p:cNvSpPr>
              <a:spLocks noChangeArrowheads="1"/>
            </p:cNvSpPr>
            <p:nvPr/>
          </p:nvSpPr>
          <p:spPr bwMode="auto">
            <a:xfrm>
              <a:off x="6534338" y="2152171"/>
              <a:ext cx="1377950" cy="1452562"/>
            </a:xfrm>
            <a:prstGeom prst="rect">
              <a:avLst/>
            </a:prstGeom>
            <a:solidFill>
              <a:srgbClr val="0053A3"/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txBody>
            <a:bodyPr anchor="ctr"/>
            <a:lstStyle/>
            <a:p>
              <a:pPr algn="ctr" defTabSz="609600"/>
              <a:endParaRPr lang="zh-CN" altLang="zh-CN" sz="2400">
                <a:solidFill>
                  <a:srgbClr val="FFFFFF"/>
                </a:solidFill>
                <a:latin typeface="宋体" panose="02010600030101010101" pitchFamily="2" charset="-122"/>
                <a:ea typeface="等线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8" name="文本框 19"/>
            <p:cNvSpPr>
              <a:spLocks noChangeArrowheads="1"/>
            </p:cNvSpPr>
            <p:nvPr/>
          </p:nvSpPr>
          <p:spPr bwMode="auto">
            <a:xfrm>
              <a:off x="6839403" y="2466046"/>
              <a:ext cx="713620" cy="6459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 defTabSz="609600"/>
              <a:r>
                <a:rPr lang="en-US" sz="3595" b="1" spc="-15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03</a:t>
              </a:r>
              <a:endParaRPr lang="zh-CN" altLang="en-US" sz="2400" b="1" spc="-15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39" name="矩形 138"/>
            <p:cNvSpPr/>
            <p:nvPr/>
          </p:nvSpPr>
          <p:spPr>
            <a:xfrm>
              <a:off x="6480176" y="3318189"/>
              <a:ext cx="1432112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09600"/>
              <a:endParaRPr lang="zh-CN" altLang="en-US" sz="2400">
                <a:solidFill>
                  <a:prstClr val="white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9627344" y="2561527"/>
            <a:ext cx="1389228" cy="1464115"/>
            <a:chOff x="9036558" y="2991386"/>
            <a:chExt cx="1181100" cy="1244600"/>
          </a:xfrm>
        </p:grpSpPr>
        <p:sp>
          <p:nvSpPr>
            <p:cNvPr id="141" name="矩形 157"/>
            <p:cNvSpPr>
              <a:spLocks noChangeArrowheads="1"/>
            </p:cNvSpPr>
            <p:nvPr/>
          </p:nvSpPr>
          <p:spPr bwMode="auto">
            <a:xfrm>
              <a:off x="9036558" y="2991386"/>
              <a:ext cx="1181100" cy="12446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txBody>
            <a:bodyPr anchor="ctr"/>
            <a:lstStyle/>
            <a:p>
              <a:pPr algn="ctr" defTabSz="609600"/>
              <a:endParaRPr lang="zh-CN" altLang="zh-CN" sz="2400">
                <a:solidFill>
                  <a:srgbClr val="FFFFFF"/>
                </a:solidFill>
                <a:latin typeface="宋体" panose="02010600030101010101" pitchFamily="2" charset="-122"/>
                <a:ea typeface="等线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42" name="文本框 19"/>
            <p:cNvSpPr>
              <a:spLocks noChangeArrowheads="1"/>
            </p:cNvSpPr>
            <p:nvPr/>
          </p:nvSpPr>
          <p:spPr bwMode="auto">
            <a:xfrm>
              <a:off x="9235844" y="3220108"/>
              <a:ext cx="752361" cy="6459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 defTabSz="609600"/>
              <a:r>
                <a:rPr lang="en-US" sz="3595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04</a:t>
              </a:r>
              <a:endPara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43" name="矩形 142"/>
            <p:cNvSpPr/>
            <p:nvPr/>
          </p:nvSpPr>
          <p:spPr>
            <a:xfrm>
              <a:off x="9036558" y="3897848"/>
              <a:ext cx="11811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09600"/>
              <a:endParaRPr lang="zh-CN" altLang="en-US" sz="2400">
                <a:solidFill>
                  <a:prstClr val="white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</p:grpSp>
      <p:sp>
        <p:nvSpPr>
          <p:cNvPr id="152" name="文本框 151"/>
          <p:cNvSpPr txBox="1"/>
          <p:nvPr/>
        </p:nvSpPr>
        <p:spPr>
          <a:xfrm>
            <a:off x="805180" y="3748405"/>
            <a:ext cx="2101215" cy="47625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单机模式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3" name="文本框 152"/>
          <p:cNvSpPr txBox="1"/>
          <p:nvPr/>
        </p:nvSpPr>
        <p:spPr>
          <a:xfrm>
            <a:off x="667385" y="4006215"/>
            <a:ext cx="19488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600" dirty="0">
                <a:solidFill>
                  <a:schemeClr val="tx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  <a:sym typeface="Bebas"/>
              </a:rPr>
              <a:t>S</a:t>
            </a:r>
            <a:r>
              <a:rPr lang="en-US" altLang="zh-CN" sz="1600" dirty="0" smtClean="0">
                <a:solidFill>
                  <a:schemeClr val="tx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  <a:sym typeface="Bebas"/>
              </a:rPr>
              <a:t>tandalone </a:t>
            </a:r>
            <a:r>
              <a:rPr lang="en-US" altLang="zh-CN" sz="1600" dirty="0">
                <a:solidFill>
                  <a:schemeClr val="tx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  <a:sym typeface="Bebas"/>
              </a:rPr>
              <a:t>mode</a:t>
            </a:r>
            <a:endParaRPr lang="en-US" altLang="zh-CN" sz="1600" dirty="0">
              <a:solidFill>
                <a:schemeClr val="tx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  <a:sym typeface="Bebas"/>
            </a:endParaRPr>
          </a:p>
        </p:txBody>
      </p:sp>
      <p:sp>
        <p:nvSpPr>
          <p:cNvPr id="154" name="文本框 153"/>
          <p:cNvSpPr txBox="1"/>
          <p:nvPr/>
        </p:nvSpPr>
        <p:spPr>
          <a:xfrm>
            <a:off x="3418840" y="4610735"/>
            <a:ext cx="2182495" cy="51181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伪分布式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5" name="文本框 154"/>
          <p:cNvSpPr txBox="1"/>
          <p:nvPr/>
        </p:nvSpPr>
        <p:spPr>
          <a:xfrm>
            <a:off x="3229610" y="4908550"/>
            <a:ext cx="25863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smtClean="0">
                <a:solidFill>
                  <a:srgbClr val="40404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  <a:sym typeface="Bebas"/>
              </a:rPr>
              <a:t>Pseudo-Distributed </a:t>
            </a:r>
            <a:r>
              <a:rPr lang="en-US" altLang="zh-CN" sz="1600" dirty="0">
                <a:solidFill>
                  <a:srgbClr val="40404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  <a:sym typeface="Bebas"/>
              </a:rPr>
              <a:t>mode</a:t>
            </a:r>
            <a:endParaRPr lang="en-US" altLang="zh-CN" sz="1600" dirty="0">
              <a:solidFill>
                <a:srgbClr val="404040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  <a:sym typeface="Bebas"/>
            </a:endParaRPr>
          </a:p>
        </p:txBody>
      </p:sp>
      <p:sp>
        <p:nvSpPr>
          <p:cNvPr id="156" name="文本框 155"/>
          <p:cNvSpPr txBox="1"/>
          <p:nvPr/>
        </p:nvSpPr>
        <p:spPr>
          <a:xfrm>
            <a:off x="6480175" y="3806190"/>
            <a:ext cx="2332990" cy="41846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集群模式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7" name="文本框 156"/>
          <p:cNvSpPr txBox="1"/>
          <p:nvPr/>
        </p:nvSpPr>
        <p:spPr>
          <a:xfrm>
            <a:off x="5936730" y="4088800"/>
            <a:ext cx="238880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600" dirty="0" smtClean="0">
                <a:solidFill>
                  <a:schemeClr val="tx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  <a:sym typeface="Bebas"/>
              </a:rPr>
              <a:t>Cluster </a:t>
            </a:r>
            <a:r>
              <a:rPr lang="en-US" altLang="zh-CN" sz="1600" dirty="0">
                <a:solidFill>
                  <a:schemeClr val="tx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  <a:sym typeface="Bebas"/>
              </a:rPr>
              <a:t>mode</a:t>
            </a:r>
            <a:endParaRPr lang="en-US" altLang="zh-CN" sz="1600" dirty="0">
              <a:solidFill>
                <a:schemeClr val="tx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  <a:sym typeface="Bebas"/>
            </a:endParaRPr>
          </a:p>
        </p:txBody>
      </p:sp>
      <p:sp>
        <p:nvSpPr>
          <p:cNvPr id="158" name="文本框 157"/>
          <p:cNvSpPr txBox="1"/>
          <p:nvPr/>
        </p:nvSpPr>
        <p:spPr>
          <a:xfrm>
            <a:off x="9399270" y="4445635"/>
            <a:ext cx="1845310" cy="46291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HA(Highly Available)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9" name="文本框 158"/>
          <p:cNvSpPr txBox="1"/>
          <p:nvPr/>
        </p:nvSpPr>
        <p:spPr>
          <a:xfrm>
            <a:off x="9127490" y="4751659"/>
            <a:ext cx="238880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200">
              <a:lnSpc>
                <a:spcPct val="125000"/>
              </a:lnSpc>
            </a:pPr>
            <a:r>
              <a:rPr lang="en-US" altLang="zh-CN" sz="16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  mode</a:t>
            </a:r>
            <a:endParaRPr lang="en-US" altLang="zh-CN" sz="16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37285" y="215265"/>
            <a:ext cx="22847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Hadoop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1040130" y="4744720"/>
            <a:ext cx="1567815" cy="781050"/>
          </a:xfrm>
          <a:prstGeom prst="roundRect">
            <a:avLst/>
          </a:prstGeom>
          <a:solidFill>
            <a:srgbClr val="0053A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所有角色</a:t>
            </a:r>
            <a:r>
              <a:rPr lang="zh-CN" altLang="en-US" sz="1600"/>
              <a:t>在一个进程中运行</a:t>
            </a:r>
            <a:endParaRPr lang="zh-CN" altLang="en-US" sz="1600"/>
          </a:p>
        </p:txBody>
      </p:sp>
      <p:sp>
        <p:nvSpPr>
          <p:cNvPr id="5" name="圆角矩形 4"/>
          <p:cNvSpPr/>
          <p:nvPr/>
        </p:nvSpPr>
        <p:spPr>
          <a:xfrm>
            <a:off x="3691890" y="1390650"/>
            <a:ext cx="1662430" cy="82613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一个机器分别运行多个</a:t>
            </a:r>
            <a:r>
              <a:rPr lang="zh-CN" altLang="en-US"/>
              <a:t>进程</a:t>
            </a:r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6790055" y="4855210"/>
            <a:ext cx="1567815" cy="781050"/>
          </a:xfrm>
          <a:prstGeom prst="roundRect">
            <a:avLst/>
          </a:prstGeom>
          <a:solidFill>
            <a:srgbClr val="0053A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/>
              <a:t>N</a:t>
            </a:r>
            <a:r>
              <a:rPr lang="zh-CN" altLang="en-US" sz="1600"/>
              <a:t>台主机组成</a:t>
            </a:r>
            <a:r>
              <a:rPr lang="en-US" altLang="zh-CN" sz="1600"/>
              <a:t>Hadoop</a:t>
            </a:r>
            <a:r>
              <a:rPr lang="zh-CN" altLang="en-US" sz="1600"/>
              <a:t>集群</a:t>
            </a:r>
            <a:endParaRPr lang="zh-CN" altLang="en-US" sz="1600"/>
          </a:p>
        </p:txBody>
      </p:sp>
      <p:sp>
        <p:nvSpPr>
          <p:cNvPr id="7" name="圆角矩形 6"/>
          <p:cNvSpPr/>
          <p:nvPr/>
        </p:nvSpPr>
        <p:spPr>
          <a:xfrm>
            <a:off x="9490710" y="1435735"/>
            <a:ext cx="1662430" cy="82613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单点故障部署备份</a:t>
            </a:r>
            <a:r>
              <a:rPr lang="zh-CN" altLang="en-US"/>
              <a:t>实现容错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flip dir="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/>
          <p:cNvSpPr/>
          <p:nvPr/>
        </p:nvSpPr>
        <p:spPr>
          <a:xfrm>
            <a:off x="0" y="1856067"/>
            <a:ext cx="12192000" cy="351905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公众号：陈西设计之家。微信搜索即可"/>
          <p:cNvSpPr/>
          <p:nvPr/>
        </p:nvSpPr>
        <p:spPr>
          <a:xfrm>
            <a:off x="5122084" y="792492"/>
            <a:ext cx="1947832" cy="1947832"/>
          </a:xfrm>
          <a:prstGeom prst="ellipse">
            <a:avLst/>
          </a:prstGeom>
          <a:solidFill>
            <a:srgbClr val="0053A3"/>
          </a:solidFill>
          <a:ln w="31750">
            <a:solidFill>
              <a:schemeClr val="bg1"/>
            </a:solidFill>
          </a:ln>
          <a:effectLst>
            <a:outerShdw blurRad="4064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文本框 48"/>
          <p:cNvSpPr txBox="1"/>
          <p:nvPr/>
        </p:nvSpPr>
        <p:spPr>
          <a:xfrm>
            <a:off x="5359400" y="1302069"/>
            <a:ext cx="1473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4749800" y="3179705"/>
            <a:ext cx="2692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Hadoop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集群搭建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8" name="公众号：陈西设计之家。微信搜索即可"/>
          <p:cNvCxnSpPr/>
          <p:nvPr/>
        </p:nvCxnSpPr>
        <p:spPr>
          <a:xfrm>
            <a:off x="5529263" y="3803899"/>
            <a:ext cx="11334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6096000" y="4106110"/>
            <a:ext cx="0" cy="345117"/>
          </a:xfrm>
          <a:prstGeom prst="line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:blinds dir="vert"/>
      </p:transition>
    </mc:Choice>
    <mc:Fallback>
      <p:transition spd="slow">
        <p:blinds dir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公众号：陈西设计之家。微信搜索即可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Freeform 105"/>
          <p:cNvSpPr/>
          <p:nvPr/>
        </p:nvSpPr>
        <p:spPr bwMode="auto">
          <a:xfrm>
            <a:off x="6752632" y="4716863"/>
            <a:ext cx="1332117" cy="1447656"/>
          </a:xfrm>
          <a:custGeom>
            <a:avLst/>
            <a:gdLst>
              <a:gd name="T0" fmla="*/ 0 w 876"/>
              <a:gd name="T1" fmla="*/ 29138806 h 952"/>
              <a:gd name="T2" fmla="*/ 0 w 876"/>
              <a:gd name="T3" fmla="*/ 477871696 h 952"/>
              <a:gd name="T4" fmla="*/ 851127092 w 876"/>
              <a:gd name="T5" fmla="*/ 924662129 h 952"/>
              <a:gd name="T6" fmla="*/ 691784020 w 876"/>
              <a:gd name="T7" fmla="*/ 0 h 952"/>
              <a:gd name="T8" fmla="*/ 367267589 w 876"/>
              <a:gd name="T9" fmla="*/ 0 h 952"/>
              <a:gd name="T10" fmla="*/ 410017760 w 876"/>
              <a:gd name="T11" fmla="*/ 244763215 h 952"/>
              <a:gd name="T12" fmla="*/ 0 w 876"/>
              <a:gd name="T13" fmla="*/ 29138806 h 9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876" h="952">
                <a:moveTo>
                  <a:pt x="0" y="30"/>
                </a:moveTo>
                <a:lnTo>
                  <a:pt x="0" y="492"/>
                </a:lnTo>
                <a:lnTo>
                  <a:pt x="876" y="952"/>
                </a:lnTo>
                <a:lnTo>
                  <a:pt x="712" y="0"/>
                </a:lnTo>
                <a:lnTo>
                  <a:pt x="378" y="0"/>
                </a:lnTo>
                <a:lnTo>
                  <a:pt x="422" y="252"/>
                </a:lnTo>
                <a:lnTo>
                  <a:pt x="0" y="3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121873" tIns="60937" rIns="121873" bIns="60937"/>
          <a:lstStyle/>
          <a:p>
            <a:pPr defTabSz="1218565"/>
            <a:endParaRPr lang="zh-CN" altLang="en-US" sz="2400" kern="0" dirty="0">
              <a:solidFill>
                <a:sysClr val="windowText" lastClr="000000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45" name="Freeform 107"/>
          <p:cNvSpPr/>
          <p:nvPr/>
        </p:nvSpPr>
        <p:spPr bwMode="auto">
          <a:xfrm>
            <a:off x="4354943" y="4550493"/>
            <a:ext cx="1337014" cy="1447656"/>
          </a:xfrm>
          <a:custGeom>
            <a:avLst/>
            <a:gdLst>
              <a:gd name="T0" fmla="*/ 878 w 878"/>
              <a:gd name="T1" fmla="*/ 30 h 952"/>
              <a:gd name="T2" fmla="*/ 456 w 878"/>
              <a:gd name="T3" fmla="*/ 252 h 952"/>
              <a:gd name="T4" fmla="*/ 498 w 878"/>
              <a:gd name="T5" fmla="*/ 0 h 952"/>
              <a:gd name="T6" fmla="*/ 164 w 878"/>
              <a:gd name="T7" fmla="*/ 0 h 952"/>
              <a:gd name="T8" fmla="*/ 0 w 878"/>
              <a:gd name="T9" fmla="*/ 952 h 952"/>
              <a:gd name="T10" fmla="*/ 878 w 878"/>
              <a:gd name="T11" fmla="*/ 492 h 952"/>
              <a:gd name="T12" fmla="*/ 878 w 878"/>
              <a:gd name="T13" fmla="*/ 30 h 9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78" h="952">
                <a:moveTo>
                  <a:pt x="878" y="30"/>
                </a:moveTo>
                <a:lnTo>
                  <a:pt x="456" y="252"/>
                </a:lnTo>
                <a:lnTo>
                  <a:pt x="498" y="0"/>
                </a:lnTo>
                <a:lnTo>
                  <a:pt x="164" y="0"/>
                </a:lnTo>
                <a:lnTo>
                  <a:pt x="0" y="952"/>
                </a:lnTo>
                <a:lnTo>
                  <a:pt x="878" y="492"/>
                </a:lnTo>
                <a:lnTo>
                  <a:pt x="878" y="3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121873" tIns="60937" rIns="121873" bIns="60937"/>
          <a:lstStyle/>
          <a:p>
            <a:pPr defTabSz="1218565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400" dirty="0">
              <a:solidFill>
                <a:prstClr val="black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Calibri" panose="020F0502020204030204"/>
              <a:ea typeface="等线" panose="02010600030101010101" pitchFamily="2" charset="-122"/>
            </a:endParaRPr>
          </a:p>
        </p:txBody>
      </p:sp>
      <p:grpSp>
        <p:nvGrpSpPr>
          <p:cNvPr id="47" name="组合 7"/>
          <p:cNvGrpSpPr/>
          <p:nvPr/>
        </p:nvGrpSpPr>
        <p:grpSpPr>
          <a:xfrm>
            <a:off x="2018030" y="1925955"/>
            <a:ext cx="3616325" cy="3303270"/>
            <a:chOff x="2967707" y="1495055"/>
            <a:chExt cx="3713088" cy="3348471"/>
          </a:xfrm>
        </p:grpSpPr>
        <p:pic>
          <p:nvPicPr>
            <p:cNvPr id="66" name="Picture 19"/>
            <p:cNvPicPr>
              <a:picLocks noChangeAspect="1" noChangeArrowheads="1"/>
            </p:cNvPicPr>
            <p:nvPr/>
          </p:nvPicPr>
          <p:blipFill>
            <a:blip r:embed="rId2" cstate="print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67707" y="4266787"/>
              <a:ext cx="3713088" cy="57673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72" name="组合 4"/>
            <p:cNvGrpSpPr/>
            <p:nvPr/>
          </p:nvGrpSpPr>
          <p:grpSpPr>
            <a:xfrm>
              <a:off x="3249281" y="1495055"/>
              <a:ext cx="3213613" cy="3018713"/>
              <a:chOff x="3249281" y="1495055"/>
              <a:chExt cx="3213613" cy="3018713"/>
            </a:xfrm>
          </p:grpSpPr>
          <p:sp>
            <p:nvSpPr>
              <p:cNvPr id="76" name="Freeform 104"/>
              <p:cNvSpPr/>
              <p:nvPr/>
            </p:nvSpPr>
            <p:spPr bwMode="auto">
              <a:xfrm>
                <a:off x="4932039" y="3528644"/>
                <a:ext cx="918175" cy="985124"/>
              </a:xfrm>
              <a:custGeom>
                <a:avLst/>
                <a:gdLst>
                  <a:gd name="T0" fmla="*/ 0 w 876"/>
                  <a:gd name="T1" fmla="*/ 29138806 h 952"/>
                  <a:gd name="T2" fmla="*/ 0 w 876"/>
                  <a:gd name="T3" fmla="*/ 477871696 h 952"/>
                  <a:gd name="T4" fmla="*/ 851127092 w 876"/>
                  <a:gd name="T5" fmla="*/ 924662129 h 952"/>
                  <a:gd name="T6" fmla="*/ 691784020 w 876"/>
                  <a:gd name="T7" fmla="*/ 0 h 952"/>
                  <a:gd name="T8" fmla="*/ 367267589 w 876"/>
                  <a:gd name="T9" fmla="*/ 0 h 952"/>
                  <a:gd name="T10" fmla="*/ 410017760 w 876"/>
                  <a:gd name="T11" fmla="*/ 244763215 h 952"/>
                  <a:gd name="T12" fmla="*/ 0 w 876"/>
                  <a:gd name="T13" fmla="*/ 29138806 h 95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876" h="952">
                    <a:moveTo>
                      <a:pt x="0" y="30"/>
                    </a:moveTo>
                    <a:lnTo>
                      <a:pt x="0" y="492"/>
                    </a:lnTo>
                    <a:lnTo>
                      <a:pt x="876" y="952"/>
                    </a:lnTo>
                    <a:lnTo>
                      <a:pt x="712" y="0"/>
                    </a:lnTo>
                    <a:lnTo>
                      <a:pt x="378" y="0"/>
                    </a:lnTo>
                    <a:lnTo>
                      <a:pt x="422" y="252"/>
                    </a:lnTo>
                    <a:lnTo>
                      <a:pt x="0" y="30"/>
                    </a:lnTo>
                    <a:close/>
                  </a:path>
                </a:pathLst>
              </a:custGeom>
              <a:solidFill>
                <a:srgbClr val="0053A3"/>
              </a:solidFill>
              <a:ln>
                <a:noFill/>
              </a:ln>
            </p:spPr>
            <p:txBody>
              <a:bodyPr lIns="128994" tIns="64497" rIns="128994" bIns="64497"/>
              <a:lstStyle/>
              <a:p>
                <a:pPr defTabSz="1218565"/>
                <a:endParaRPr lang="zh-CN" altLang="en-US" sz="2400" kern="0" dirty="0">
                  <a:solidFill>
                    <a:sysClr val="windowText" lastClr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80" name="Freeform 106"/>
              <p:cNvSpPr/>
              <p:nvPr/>
            </p:nvSpPr>
            <p:spPr bwMode="auto">
              <a:xfrm>
                <a:off x="3861962" y="3528644"/>
                <a:ext cx="921550" cy="985124"/>
              </a:xfrm>
              <a:custGeom>
                <a:avLst/>
                <a:gdLst>
                  <a:gd name="T0" fmla="*/ 854256123 w 878"/>
                  <a:gd name="T1" fmla="*/ 29138806 h 952"/>
                  <a:gd name="T2" fmla="*/ 443668360 w 878"/>
                  <a:gd name="T3" fmla="*/ 244763215 h 952"/>
                  <a:gd name="T4" fmla="*/ 484532161 w 878"/>
                  <a:gd name="T5" fmla="*/ 0 h 952"/>
                  <a:gd name="T6" fmla="*/ 159564590 w 878"/>
                  <a:gd name="T7" fmla="*/ 0 h 952"/>
                  <a:gd name="T8" fmla="*/ 0 w 878"/>
                  <a:gd name="T9" fmla="*/ 924662129 h 952"/>
                  <a:gd name="T10" fmla="*/ 854256123 w 878"/>
                  <a:gd name="T11" fmla="*/ 477871696 h 952"/>
                  <a:gd name="T12" fmla="*/ 854256123 w 878"/>
                  <a:gd name="T13" fmla="*/ 29138806 h 95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878" h="952">
                    <a:moveTo>
                      <a:pt x="878" y="30"/>
                    </a:moveTo>
                    <a:lnTo>
                      <a:pt x="456" y="252"/>
                    </a:lnTo>
                    <a:lnTo>
                      <a:pt x="498" y="0"/>
                    </a:lnTo>
                    <a:lnTo>
                      <a:pt x="164" y="0"/>
                    </a:lnTo>
                    <a:lnTo>
                      <a:pt x="0" y="952"/>
                    </a:lnTo>
                    <a:lnTo>
                      <a:pt x="878" y="492"/>
                    </a:lnTo>
                    <a:lnTo>
                      <a:pt x="878" y="30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lIns="128994" tIns="64497" rIns="128994" bIns="64497"/>
              <a:lstStyle/>
              <a:p>
                <a:pPr defTabSz="1218565"/>
                <a:endParaRPr lang="zh-CN" altLang="en-US" sz="2400" kern="0" dirty="0">
                  <a:solidFill>
                    <a:sysClr val="windowText" lastClr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81" name="Freeform 108"/>
              <p:cNvSpPr/>
              <p:nvPr/>
            </p:nvSpPr>
            <p:spPr bwMode="auto">
              <a:xfrm>
                <a:off x="4856088" y="1495055"/>
                <a:ext cx="1606806" cy="1866900"/>
              </a:xfrm>
              <a:custGeom>
                <a:avLst/>
                <a:gdLst>
                  <a:gd name="T0" fmla="*/ 460241095 w 1534"/>
                  <a:gd name="T1" fmla="*/ 934440516 h 1804"/>
                  <a:gd name="T2" fmla="*/ 0 w 1534"/>
                  <a:gd name="T3" fmla="*/ 0 h 1804"/>
                  <a:gd name="T4" fmla="*/ 0 w 1534"/>
                  <a:gd name="T5" fmla="*/ 679947018 h 1804"/>
                  <a:gd name="T6" fmla="*/ 238859290 w 1534"/>
                  <a:gd name="T7" fmla="*/ 1165622896 h 1804"/>
                  <a:gd name="T8" fmla="*/ 774835825 w 1534"/>
                  <a:gd name="T9" fmla="*/ 1243330563 h 1804"/>
                  <a:gd name="T10" fmla="*/ 388389322 w 1534"/>
                  <a:gd name="T11" fmla="*/ 1622157906 h 1804"/>
                  <a:gd name="T12" fmla="*/ 409750474 w 1534"/>
                  <a:gd name="T13" fmla="*/ 1752319530 h 1804"/>
                  <a:gd name="T14" fmla="*/ 802023462 w 1534"/>
                  <a:gd name="T15" fmla="*/ 1752319530 h 1804"/>
                  <a:gd name="T16" fmla="*/ 1489471863 w 1534"/>
                  <a:gd name="T17" fmla="*/ 1084029057 h 1804"/>
                  <a:gd name="T18" fmla="*/ 460241095 w 1534"/>
                  <a:gd name="T19" fmla="*/ 934440516 h 180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534" h="1804">
                    <a:moveTo>
                      <a:pt x="474" y="962"/>
                    </a:moveTo>
                    <a:lnTo>
                      <a:pt x="0" y="0"/>
                    </a:lnTo>
                    <a:lnTo>
                      <a:pt x="0" y="700"/>
                    </a:lnTo>
                    <a:lnTo>
                      <a:pt x="246" y="1200"/>
                    </a:lnTo>
                    <a:lnTo>
                      <a:pt x="798" y="1280"/>
                    </a:lnTo>
                    <a:lnTo>
                      <a:pt x="400" y="1670"/>
                    </a:lnTo>
                    <a:lnTo>
                      <a:pt x="422" y="1804"/>
                    </a:lnTo>
                    <a:lnTo>
                      <a:pt x="826" y="1804"/>
                    </a:lnTo>
                    <a:lnTo>
                      <a:pt x="1534" y="1116"/>
                    </a:lnTo>
                    <a:lnTo>
                      <a:pt x="474" y="962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</p:spPr>
            <p:txBody>
              <a:bodyPr lIns="128994" tIns="64497" rIns="128994" bIns="64497"/>
              <a:lstStyle/>
              <a:p>
                <a:pPr defTabSz="1218565"/>
                <a:endParaRPr lang="zh-CN" altLang="en-US" sz="2400" kern="0" dirty="0">
                  <a:solidFill>
                    <a:sysClr val="windowText" lastClr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82" name="Freeform 109"/>
              <p:cNvSpPr/>
              <p:nvPr/>
            </p:nvSpPr>
            <p:spPr bwMode="auto">
              <a:xfrm>
                <a:off x="3249281" y="1495055"/>
                <a:ext cx="1606806" cy="1866900"/>
              </a:xfrm>
              <a:custGeom>
                <a:avLst/>
                <a:gdLst>
                  <a:gd name="T0" fmla="*/ 1029230767 w 1534"/>
                  <a:gd name="T1" fmla="*/ 934440516 h 1804"/>
                  <a:gd name="T2" fmla="*/ 0 w 1534"/>
                  <a:gd name="T3" fmla="*/ 1084029057 h 1804"/>
                  <a:gd name="T4" fmla="*/ 687448400 w 1534"/>
                  <a:gd name="T5" fmla="*/ 1752319530 h 1804"/>
                  <a:gd name="T6" fmla="*/ 1079721389 w 1534"/>
                  <a:gd name="T7" fmla="*/ 1752319530 h 1804"/>
                  <a:gd name="T8" fmla="*/ 1103024374 w 1534"/>
                  <a:gd name="T9" fmla="*/ 1622157906 h 1804"/>
                  <a:gd name="T10" fmla="*/ 714636037 w 1534"/>
                  <a:gd name="T11" fmla="*/ 1243330563 h 1804"/>
                  <a:gd name="T12" fmla="*/ 1250612572 w 1534"/>
                  <a:gd name="T13" fmla="*/ 1165622896 h 1804"/>
                  <a:gd name="T14" fmla="*/ 1489471863 w 1534"/>
                  <a:gd name="T15" fmla="*/ 679947018 h 1804"/>
                  <a:gd name="T16" fmla="*/ 1489471863 w 1534"/>
                  <a:gd name="T17" fmla="*/ 0 h 1804"/>
                  <a:gd name="T18" fmla="*/ 1029230767 w 1534"/>
                  <a:gd name="T19" fmla="*/ 934440516 h 180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534" h="1804">
                    <a:moveTo>
                      <a:pt x="1060" y="962"/>
                    </a:moveTo>
                    <a:lnTo>
                      <a:pt x="0" y="1116"/>
                    </a:lnTo>
                    <a:lnTo>
                      <a:pt x="708" y="1804"/>
                    </a:lnTo>
                    <a:lnTo>
                      <a:pt x="1112" y="1804"/>
                    </a:lnTo>
                    <a:lnTo>
                      <a:pt x="1136" y="1670"/>
                    </a:lnTo>
                    <a:lnTo>
                      <a:pt x="736" y="1280"/>
                    </a:lnTo>
                    <a:lnTo>
                      <a:pt x="1288" y="1200"/>
                    </a:lnTo>
                    <a:lnTo>
                      <a:pt x="1534" y="700"/>
                    </a:lnTo>
                    <a:lnTo>
                      <a:pt x="1534" y="0"/>
                    </a:lnTo>
                    <a:lnTo>
                      <a:pt x="1060" y="962"/>
                    </a:lnTo>
                    <a:close/>
                  </a:path>
                </a:pathLst>
              </a:custGeom>
              <a:solidFill>
                <a:srgbClr val="005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lIns="128994" tIns="64497" rIns="128994" bIns="64497"/>
              <a:lstStyle/>
              <a:p>
                <a:pPr defTabSz="1218565"/>
                <a:endParaRPr lang="zh-CN" altLang="en-US" sz="2400" kern="0" dirty="0">
                  <a:solidFill>
                    <a:sysClr val="windowText" lastClr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83" name="Freeform 121"/>
              <p:cNvSpPr/>
              <p:nvPr/>
            </p:nvSpPr>
            <p:spPr bwMode="auto">
              <a:xfrm>
                <a:off x="4616415" y="2941904"/>
                <a:ext cx="202539" cy="198359"/>
              </a:xfrm>
              <a:custGeom>
                <a:avLst/>
                <a:gdLst>
                  <a:gd name="T0" fmla="*/ 187748664 w 192"/>
                  <a:gd name="T1" fmla="*/ 93092784 h 192"/>
                  <a:gd name="T2" fmla="*/ 187748664 w 192"/>
                  <a:gd name="T3" fmla="*/ 93092784 h 192"/>
                  <a:gd name="T4" fmla="*/ 185793063 w 192"/>
                  <a:gd name="T5" fmla="*/ 112486868 h 192"/>
                  <a:gd name="T6" fmla="*/ 179926258 w 192"/>
                  <a:gd name="T7" fmla="*/ 129941642 h 192"/>
                  <a:gd name="T8" fmla="*/ 170147258 w 192"/>
                  <a:gd name="T9" fmla="*/ 145457106 h 192"/>
                  <a:gd name="T10" fmla="*/ 160368258 w 192"/>
                  <a:gd name="T11" fmla="*/ 159032277 h 192"/>
                  <a:gd name="T12" fmla="*/ 146679047 w 192"/>
                  <a:gd name="T13" fmla="*/ 170669121 h 192"/>
                  <a:gd name="T14" fmla="*/ 129077641 w 192"/>
                  <a:gd name="T15" fmla="*/ 178427345 h 192"/>
                  <a:gd name="T16" fmla="*/ 113431836 w 192"/>
                  <a:gd name="T17" fmla="*/ 184245275 h 192"/>
                  <a:gd name="T18" fmla="*/ 93874828 w 192"/>
                  <a:gd name="T19" fmla="*/ 186184585 h 192"/>
                  <a:gd name="T20" fmla="*/ 93874828 w 192"/>
                  <a:gd name="T21" fmla="*/ 186184585 h 192"/>
                  <a:gd name="T22" fmla="*/ 74316828 w 192"/>
                  <a:gd name="T23" fmla="*/ 184245275 h 192"/>
                  <a:gd name="T24" fmla="*/ 56715422 w 192"/>
                  <a:gd name="T25" fmla="*/ 178427345 h 192"/>
                  <a:gd name="T26" fmla="*/ 41069617 w 192"/>
                  <a:gd name="T27" fmla="*/ 170669121 h 192"/>
                  <a:gd name="T28" fmla="*/ 27380406 w 192"/>
                  <a:gd name="T29" fmla="*/ 159032277 h 192"/>
                  <a:gd name="T30" fmla="*/ 15645805 w 192"/>
                  <a:gd name="T31" fmla="*/ 145457106 h 192"/>
                  <a:gd name="T32" fmla="*/ 7822406 w 192"/>
                  <a:gd name="T33" fmla="*/ 129941642 h 192"/>
                  <a:gd name="T34" fmla="*/ 1955602 w 192"/>
                  <a:gd name="T35" fmla="*/ 112486868 h 192"/>
                  <a:gd name="T36" fmla="*/ 0 w 192"/>
                  <a:gd name="T37" fmla="*/ 93092784 h 192"/>
                  <a:gd name="T38" fmla="*/ 0 w 192"/>
                  <a:gd name="T39" fmla="*/ 93092784 h 192"/>
                  <a:gd name="T40" fmla="*/ 1955602 w 192"/>
                  <a:gd name="T41" fmla="*/ 73697716 h 192"/>
                  <a:gd name="T42" fmla="*/ 7822406 w 192"/>
                  <a:gd name="T43" fmla="*/ 56242942 h 192"/>
                  <a:gd name="T44" fmla="*/ 15645805 w 192"/>
                  <a:gd name="T45" fmla="*/ 40727478 h 192"/>
                  <a:gd name="T46" fmla="*/ 27380406 w 192"/>
                  <a:gd name="T47" fmla="*/ 27152308 h 192"/>
                  <a:gd name="T48" fmla="*/ 41069617 w 192"/>
                  <a:gd name="T49" fmla="*/ 17454774 h 192"/>
                  <a:gd name="T50" fmla="*/ 56715422 w 192"/>
                  <a:gd name="T51" fmla="*/ 7757240 h 192"/>
                  <a:gd name="T52" fmla="*/ 74316828 w 192"/>
                  <a:gd name="T53" fmla="*/ 1939310 h 192"/>
                  <a:gd name="T54" fmla="*/ 93874828 w 192"/>
                  <a:gd name="T55" fmla="*/ 0 h 192"/>
                  <a:gd name="T56" fmla="*/ 93874828 w 192"/>
                  <a:gd name="T57" fmla="*/ 0 h 192"/>
                  <a:gd name="T58" fmla="*/ 113431836 w 192"/>
                  <a:gd name="T59" fmla="*/ 1939310 h 192"/>
                  <a:gd name="T60" fmla="*/ 129077641 w 192"/>
                  <a:gd name="T61" fmla="*/ 7757240 h 192"/>
                  <a:gd name="T62" fmla="*/ 146679047 w 192"/>
                  <a:gd name="T63" fmla="*/ 17454774 h 192"/>
                  <a:gd name="T64" fmla="*/ 160368258 w 192"/>
                  <a:gd name="T65" fmla="*/ 27152308 h 192"/>
                  <a:gd name="T66" fmla="*/ 170147258 w 192"/>
                  <a:gd name="T67" fmla="*/ 40727478 h 192"/>
                  <a:gd name="T68" fmla="*/ 179926258 w 192"/>
                  <a:gd name="T69" fmla="*/ 56242942 h 192"/>
                  <a:gd name="T70" fmla="*/ 185793063 w 192"/>
                  <a:gd name="T71" fmla="*/ 73697716 h 192"/>
                  <a:gd name="T72" fmla="*/ 187748664 w 192"/>
                  <a:gd name="T73" fmla="*/ 93092784 h 192"/>
                  <a:gd name="T74" fmla="*/ 187748664 w 192"/>
                  <a:gd name="T75" fmla="*/ 93092784 h 192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0" t="0" r="r" b="b"/>
                <a:pathLst>
                  <a:path w="192" h="192">
                    <a:moveTo>
                      <a:pt x="192" y="96"/>
                    </a:moveTo>
                    <a:lnTo>
                      <a:pt x="192" y="96"/>
                    </a:lnTo>
                    <a:lnTo>
                      <a:pt x="190" y="116"/>
                    </a:lnTo>
                    <a:lnTo>
                      <a:pt x="184" y="134"/>
                    </a:lnTo>
                    <a:lnTo>
                      <a:pt x="174" y="150"/>
                    </a:lnTo>
                    <a:lnTo>
                      <a:pt x="164" y="164"/>
                    </a:lnTo>
                    <a:lnTo>
                      <a:pt x="150" y="176"/>
                    </a:lnTo>
                    <a:lnTo>
                      <a:pt x="132" y="184"/>
                    </a:lnTo>
                    <a:lnTo>
                      <a:pt x="116" y="190"/>
                    </a:lnTo>
                    <a:lnTo>
                      <a:pt x="96" y="192"/>
                    </a:lnTo>
                    <a:lnTo>
                      <a:pt x="76" y="190"/>
                    </a:lnTo>
                    <a:lnTo>
                      <a:pt x="58" y="184"/>
                    </a:lnTo>
                    <a:lnTo>
                      <a:pt x="42" y="176"/>
                    </a:lnTo>
                    <a:lnTo>
                      <a:pt x="28" y="164"/>
                    </a:lnTo>
                    <a:lnTo>
                      <a:pt x="16" y="150"/>
                    </a:lnTo>
                    <a:lnTo>
                      <a:pt x="8" y="134"/>
                    </a:lnTo>
                    <a:lnTo>
                      <a:pt x="2" y="116"/>
                    </a:lnTo>
                    <a:lnTo>
                      <a:pt x="0" y="96"/>
                    </a:lnTo>
                    <a:lnTo>
                      <a:pt x="2" y="76"/>
                    </a:lnTo>
                    <a:lnTo>
                      <a:pt x="8" y="58"/>
                    </a:lnTo>
                    <a:lnTo>
                      <a:pt x="16" y="42"/>
                    </a:lnTo>
                    <a:lnTo>
                      <a:pt x="28" y="28"/>
                    </a:lnTo>
                    <a:lnTo>
                      <a:pt x="42" y="18"/>
                    </a:lnTo>
                    <a:lnTo>
                      <a:pt x="58" y="8"/>
                    </a:lnTo>
                    <a:lnTo>
                      <a:pt x="76" y="2"/>
                    </a:lnTo>
                    <a:lnTo>
                      <a:pt x="96" y="0"/>
                    </a:lnTo>
                    <a:lnTo>
                      <a:pt x="116" y="2"/>
                    </a:lnTo>
                    <a:lnTo>
                      <a:pt x="132" y="8"/>
                    </a:lnTo>
                    <a:lnTo>
                      <a:pt x="150" y="18"/>
                    </a:lnTo>
                    <a:lnTo>
                      <a:pt x="164" y="28"/>
                    </a:lnTo>
                    <a:lnTo>
                      <a:pt x="174" y="42"/>
                    </a:lnTo>
                    <a:lnTo>
                      <a:pt x="184" y="58"/>
                    </a:lnTo>
                    <a:lnTo>
                      <a:pt x="190" y="76"/>
                    </a:lnTo>
                    <a:lnTo>
                      <a:pt x="192" y="96"/>
                    </a:lnTo>
                    <a:close/>
                  </a:path>
                </a:pathLst>
              </a:custGeom>
              <a:solidFill>
                <a:srgbClr val="0053A3"/>
              </a:solidFill>
              <a:ln>
                <a:noFill/>
              </a:ln>
            </p:spPr>
            <p:txBody>
              <a:bodyPr lIns="128994" tIns="64497" rIns="128994" bIns="64497"/>
              <a:lstStyle/>
              <a:p>
                <a:pPr defTabSz="1218565"/>
                <a:endParaRPr lang="zh-CN" altLang="en-US" sz="2400" kern="0" dirty="0">
                  <a:solidFill>
                    <a:sysClr val="windowText" lastClr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84" name="Freeform 122"/>
              <p:cNvSpPr/>
              <p:nvPr/>
            </p:nvSpPr>
            <p:spPr bwMode="auto">
              <a:xfrm>
                <a:off x="4857777" y="2891896"/>
                <a:ext cx="251485" cy="248365"/>
              </a:xfrm>
              <a:custGeom>
                <a:avLst/>
                <a:gdLst>
                  <a:gd name="T0" fmla="*/ 233121011 w 240"/>
                  <a:gd name="T1" fmla="*/ 116560999 h 240"/>
                  <a:gd name="T2" fmla="*/ 233121011 w 240"/>
                  <a:gd name="T3" fmla="*/ 116560999 h 240"/>
                  <a:gd name="T4" fmla="*/ 231178451 w 240"/>
                  <a:gd name="T5" fmla="*/ 128217394 h 240"/>
                  <a:gd name="T6" fmla="*/ 231178451 w 240"/>
                  <a:gd name="T7" fmla="*/ 139872804 h 240"/>
                  <a:gd name="T8" fmla="*/ 223407225 w 240"/>
                  <a:gd name="T9" fmla="*/ 161243027 h 240"/>
                  <a:gd name="T10" fmla="*/ 211751865 w 240"/>
                  <a:gd name="T11" fmla="*/ 180669696 h 240"/>
                  <a:gd name="T12" fmla="*/ 198152958 w 240"/>
                  <a:gd name="T13" fmla="*/ 198153796 h 240"/>
                  <a:gd name="T14" fmla="*/ 180668932 w 240"/>
                  <a:gd name="T15" fmla="*/ 211752760 h 240"/>
                  <a:gd name="T16" fmla="*/ 161242345 w 240"/>
                  <a:gd name="T17" fmla="*/ 223408170 h 240"/>
                  <a:gd name="T18" fmla="*/ 139872213 w 240"/>
                  <a:gd name="T19" fmla="*/ 229236860 h 240"/>
                  <a:gd name="T20" fmla="*/ 128216852 w 240"/>
                  <a:gd name="T21" fmla="*/ 231179429 h 240"/>
                  <a:gd name="T22" fmla="*/ 116560506 w 240"/>
                  <a:gd name="T23" fmla="*/ 233121997 h 240"/>
                  <a:gd name="T24" fmla="*/ 116560506 w 240"/>
                  <a:gd name="T25" fmla="*/ 233121997 h 240"/>
                  <a:gd name="T26" fmla="*/ 104904160 w 240"/>
                  <a:gd name="T27" fmla="*/ 231179429 h 240"/>
                  <a:gd name="T28" fmla="*/ 93248799 w 240"/>
                  <a:gd name="T29" fmla="*/ 229236860 h 240"/>
                  <a:gd name="T30" fmla="*/ 69936106 w 240"/>
                  <a:gd name="T31" fmla="*/ 223408170 h 240"/>
                  <a:gd name="T32" fmla="*/ 50509520 w 240"/>
                  <a:gd name="T33" fmla="*/ 211752760 h 240"/>
                  <a:gd name="T34" fmla="*/ 33025493 w 240"/>
                  <a:gd name="T35" fmla="*/ 198153796 h 240"/>
                  <a:gd name="T36" fmla="*/ 19426587 w 240"/>
                  <a:gd name="T37" fmla="*/ 180669696 h 240"/>
                  <a:gd name="T38" fmla="*/ 7770240 w 240"/>
                  <a:gd name="T39" fmla="*/ 161243027 h 240"/>
                  <a:gd name="T40" fmla="*/ 1942560 w 240"/>
                  <a:gd name="T41" fmla="*/ 139872804 h 240"/>
                  <a:gd name="T42" fmla="*/ 0 w 240"/>
                  <a:gd name="T43" fmla="*/ 128217394 h 240"/>
                  <a:gd name="T44" fmla="*/ 0 w 240"/>
                  <a:gd name="T45" fmla="*/ 116560999 h 240"/>
                  <a:gd name="T46" fmla="*/ 0 w 240"/>
                  <a:gd name="T47" fmla="*/ 116560999 h 240"/>
                  <a:gd name="T48" fmla="*/ 0 w 240"/>
                  <a:gd name="T49" fmla="*/ 104904603 h 240"/>
                  <a:gd name="T50" fmla="*/ 1942560 w 240"/>
                  <a:gd name="T51" fmla="*/ 93249193 h 240"/>
                  <a:gd name="T52" fmla="*/ 7770240 w 240"/>
                  <a:gd name="T53" fmla="*/ 69936402 h 240"/>
                  <a:gd name="T54" fmla="*/ 19426587 w 240"/>
                  <a:gd name="T55" fmla="*/ 50509733 h 240"/>
                  <a:gd name="T56" fmla="*/ 33025493 w 240"/>
                  <a:gd name="T57" fmla="*/ 33025633 h 240"/>
                  <a:gd name="T58" fmla="*/ 50509520 w 240"/>
                  <a:gd name="T59" fmla="*/ 19426669 h 240"/>
                  <a:gd name="T60" fmla="*/ 69936106 w 240"/>
                  <a:gd name="T61" fmla="*/ 7770273 h 240"/>
                  <a:gd name="T62" fmla="*/ 93248799 w 240"/>
                  <a:gd name="T63" fmla="*/ 1942568 h 240"/>
                  <a:gd name="T64" fmla="*/ 104904160 w 240"/>
                  <a:gd name="T65" fmla="*/ 0 h 240"/>
                  <a:gd name="T66" fmla="*/ 116560506 w 240"/>
                  <a:gd name="T67" fmla="*/ 0 h 240"/>
                  <a:gd name="T68" fmla="*/ 116560506 w 240"/>
                  <a:gd name="T69" fmla="*/ 0 h 240"/>
                  <a:gd name="T70" fmla="*/ 128216852 w 240"/>
                  <a:gd name="T71" fmla="*/ 0 h 240"/>
                  <a:gd name="T72" fmla="*/ 139872213 w 240"/>
                  <a:gd name="T73" fmla="*/ 1942568 h 240"/>
                  <a:gd name="T74" fmla="*/ 161242345 w 240"/>
                  <a:gd name="T75" fmla="*/ 7770273 h 240"/>
                  <a:gd name="T76" fmla="*/ 180668932 w 240"/>
                  <a:gd name="T77" fmla="*/ 19426669 h 240"/>
                  <a:gd name="T78" fmla="*/ 198152958 w 240"/>
                  <a:gd name="T79" fmla="*/ 33025633 h 240"/>
                  <a:gd name="T80" fmla="*/ 211751865 w 240"/>
                  <a:gd name="T81" fmla="*/ 50509733 h 240"/>
                  <a:gd name="T82" fmla="*/ 223407225 w 240"/>
                  <a:gd name="T83" fmla="*/ 69936402 h 240"/>
                  <a:gd name="T84" fmla="*/ 231178451 w 240"/>
                  <a:gd name="T85" fmla="*/ 93249193 h 240"/>
                  <a:gd name="T86" fmla="*/ 231178451 w 240"/>
                  <a:gd name="T87" fmla="*/ 104904603 h 240"/>
                  <a:gd name="T88" fmla="*/ 233121011 w 240"/>
                  <a:gd name="T89" fmla="*/ 116560999 h 240"/>
                  <a:gd name="T90" fmla="*/ 233121011 w 240"/>
                  <a:gd name="T91" fmla="*/ 116560999 h 240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0" t="0" r="r" b="b"/>
                <a:pathLst>
                  <a:path w="240" h="240">
                    <a:moveTo>
                      <a:pt x="240" y="120"/>
                    </a:moveTo>
                    <a:lnTo>
                      <a:pt x="240" y="120"/>
                    </a:lnTo>
                    <a:lnTo>
                      <a:pt x="238" y="132"/>
                    </a:lnTo>
                    <a:lnTo>
                      <a:pt x="238" y="144"/>
                    </a:lnTo>
                    <a:lnTo>
                      <a:pt x="230" y="166"/>
                    </a:lnTo>
                    <a:lnTo>
                      <a:pt x="218" y="186"/>
                    </a:lnTo>
                    <a:lnTo>
                      <a:pt x="204" y="204"/>
                    </a:lnTo>
                    <a:lnTo>
                      <a:pt x="186" y="218"/>
                    </a:lnTo>
                    <a:lnTo>
                      <a:pt x="166" y="230"/>
                    </a:lnTo>
                    <a:lnTo>
                      <a:pt x="144" y="236"/>
                    </a:lnTo>
                    <a:lnTo>
                      <a:pt x="132" y="238"/>
                    </a:lnTo>
                    <a:lnTo>
                      <a:pt x="120" y="240"/>
                    </a:lnTo>
                    <a:lnTo>
                      <a:pt x="108" y="238"/>
                    </a:lnTo>
                    <a:lnTo>
                      <a:pt x="96" y="236"/>
                    </a:lnTo>
                    <a:lnTo>
                      <a:pt x="72" y="230"/>
                    </a:lnTo>
                    <a:lnTo>
                      <a:pt x="52" y="218"/>
                    </a:lnTo>
                    <a:lnTo>
                      <a:pt x="34" y="204"/>
                    </a:lnTo>
                    <a:lnTo>
                      <a:pt x="20" y="186"/>
                    </a:lnTo>
                    <a:lnTo>
                      <a:pt x="8" y="166"/>
                    </a:lnTo>
                    <a:lnTo>
                      <a:pt x="2" y="144"/>
                    </a:lnTo>
                    <a:lnTo>
                      <a:pt x="0" y="132"/>
                    </a:lnTo>
                    <a:lnTo>
                      <a:pt x="0" y="120"/>
                    </a:lnTo>
                    <a:lnTo>
                      <a:pt x="0" y="108"/>
                    </a:lnTo>
                    <a:lnTo>
                      <a:pt x="2" y="96"/>
                    </a:lnTo>
                    <a:lnTo>
                      <a:pt x="8" y="72"/>
                    </a:lnTo>
                    <a:lnTo>
                      <a:pt x="20" y="52"/>
                    </a:lnTo>
                    <a:lnTo>
                      <a:pt x="34" y="34"/>
                    </a:lnTo>
                    <a:lnTo>
                      <a:pt x="52" y="20"/>
                    </a:lnTo>
                    <a:lnTo>
                      <a:pt x="72" y="8"/>
                    </a:lnTo>
                    <a:lnTo>
                      <a:pt x="96" y="2"/>
                    </a:lnTo>
                    <a:lnTo>
                      <a:pt x="108" y="0"/>
                    </a:lnTo>
                    <a:lnTo>
                      <a:pt x="120" y="0"/>
                    </a:lnTo>
                    <a:lnTo>
                      <a:pt x="132" y="0"/>
                    </a:lnTo>
                    <a:lnTo>
                      <a:pt x="144" y="2"/>
                    </a:lnTo>
                    <a:lnTo>
                      <a:pt x="166" y="8"/>
                    </a:lnTo>
                    <a:lnTo>
                      <a:pt x="186" y="20"/>
                    </a:lnTo>
                    <a:lnTo>
                      <a:pt x="204" y="34"/>
                    </a:lnTo>
                    <a:lnTo>
                      <a:pt x="218" y="52"/>
                    </a:lnTo>
                    <a:lnTo>
                      <a:pt x="230" y="72"/>
                    </a:lnTo>
                    <a:lnTo>
                      <a:pt x="238" y="96"/>
                    </a:lnTo>
                    <a:lnTo>
                      <a:pt x="238" y="108"/>
                    </a:lnTo>
                    <a:lnTo>
                      <a:pt x="240" y="120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</p:spPr>
            <p:txBody>
              <a:bodyPr lIns="128994" tIns="64497" rIns="128994" bIns="64497"/>
              <a:lstStyle/>
              <a:p>
                <a:pPr defTabSz="1218565"/>
                <a:endParaRPr lang="zh-CN" altLang="en-US" sz="2400" kern="0" dirty="0">
                  <a:solidFill>
                    <a:sysClr val="windowText" lastClr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85" name="Freeform 123"/>
              <p:cNvSpPr/>
              <p:nvPr/>
            </p:nvSpPr>
            <p:spPr bwMode="auto">
              <a:xfrm>
                <a:off x="4616415" y="3181934"/>
                <a:ext cx="202539" cy="195025"/>
              </a:xfrm>
              <a:custGeom>
                <a:avLst/>
                <a:gdLst>
                  <a:gd name="T0" fmla="*/ 187748664 w 192"/>
                  <a:gd name="T1" fmla="*/ 90563894 h 190"/>
                  <a:gd name="T2" fmla="*/ 187748664 w 192"/>
                  <a:gd name="T3" fmla="*/ 90563894 h 190"/>
                  <a:gd name="T4" fmla="*/ 185793063 w 192"/>
                  <a:gd name="T5" fmla="*/ 109833722 h 190"/>
                  <a:gd name="T6" fmla="*/ 179926258 w 192"/>
                  <a:gd name="T7" fmla="*/ 127175786 h 190"/>
                  <a:gd name="T8" fmla="*/ 170147258 w 192"/>
                  <a:gd name="T9" fmla="*/ 142591063 h 190"/>
                  <a:gd name="T10" fmla="*/ 160368258 w 192"/>
                  <a:gd name="T11" fmla="*/ 156078574 h 190"/>
                  <a:gd name="T12" fmla="*/ 146679047 w 192"/>
                  <a:gd name="T13" fmla="*/ 167640276 h 190"/>
                  <a:gd name="T14" fmla="*/ 129077641 w 192"/>
                  <a:gd name="T15" fmla="*/ 175348403 h 190"/>
                  <a:gd name="T16" fmla="*/ 113431836 w 192"/>
                  <a:gd name="T17" fmla="*/ 181128765 h 190"/>
                  <a:gd name="T18" fmla="*/ 93874828 w 192"/>
                  <a:gd name="T19" fmla="*/ 183055552 h 190"/>
                  <a:gd name="T20" fmla="*/ 93874828 w 192"/>
                  <a:gd name="T21" fmla="*/ 183055552 h 190"/>
                  <a:gd name="T22" fmla="*/ 74316828 w 192"/>
                  <a:gd name="T23" fmla="*/ 181128765 h 190"/>
                  <a:gd name="T24" fmla="*/ 56715422 w 192"/>
                  <a:gd name="T25" fmla="*/ 175348403 h 190"/>
                  <a:gd name="T26" fmla="*/ 41069617 w 192"/>
                  <a:gd name="T27" fmla="*/ 167640276 h 190"/>
                  <a:gd name="T28" fmla="*/ 27380406 w 192"/>
                  <a:gd name="T29" fmla="*/ 156078574 h 190"/>
                  <a:gd name="T30" fmla="*/ 15645805 w 192"/>
                  <a:gd name="T31" fmla="*/ 142591063 h 190"/>
                  <a:gd name="T32" fmla="*/ 7822406 w 192"/>
                  <a:gd name="T33" fmla="*/ 127175786 h 190"/>
                  <a:gd name="T34" fmla="*/ 1955602 w 192"/>
                  <a:gd name="T35" fmla="*/ 109833722 h 190"/>
                  <a:gd name="T36" fmla="*/ 0 w 192"/>
                  <a:gd name="T37" fmla="*/ 90563894 h 190"/>
                  <a:gd name="T38" fmla="*/ 0 w 192"/>
                  <a:gd name="T39" fmla="*/ 90563894 h 190"/>
                  <a:gd name="T40" fmla="*/ 1955602 w 192"/>
                  <a:gd name="T41" fmla="*/ 73221830 h 190"/>
                  <a:gd name="T42" fmla="*/ 7822406 w 192"/>
                  <a:gd name="T43" fmla="*/ 55879766 h 190"/>
                  <a:gd name="T44" fmla="*/ 15645805 w 192"/>
                  <a:gd name="T45" fmla="*/ 40464490 h 190"/>
                  <a:gd name="T46" fmla="*/ 27380406 w 192"/>
                  <a:gd name="T47" fmla="*/ 26976978 h 190"/>
                  <a:gd name="T48" fmla="*/ 41069617 w 192"/>
                  <a:gd name="T49" fmla="*/ 15415276 h 190"/>
                  <a:gd name="T50" fmla="*/ 56715422 w 192"/>
                  <a:gd name="T51" fmla="*/ 7707149 h 190"/>
                  <a:gd name="T52" fmla="*/ 74316828 w 192"/>
                  <a:gd name="T53" fmla="*/ 1926787 h 190"/>
                  <a:gd name="T54" fmla="*/ 93874828 w 192"/>
                  <a:gd name="T55" fmla="*/ 0 h 190"/>
                  <a:gd name="T56" fmla="*/ 93874828 w 192"/>
                  <a:gd name="T57" fmla="*/ 0 h 190"/>
                  <a:gd name="T58" fmla="*/ 113431836 w 192"/>
                  <a:gd name="T59" fmla="*/ 1926787 h 190"/>
                  <a:gd name="T60" fmla="*/ 129077641 w 192"/>
                  <a:gd name="T61" fmla="*/ 7707149 h 190"/>
                  <a:gd name="T62" fmla="*/ 146679047 w 192"/>
                  <a:gd name="T63" fmla="*/ 15415276 h 190"/>
                  <a:gd name="T64" fmla="*/ 160368258 w 192"/>
                  <a:gd name="T65" fmla="*/ 26976978 h 190"/>
                  <a:gd name="T66" fmla="*/ 170147258 w 192"/>
                  <a:gd name="T67" fmla="*/ 40464490 h 190"/>
                  <a:gd name="T68" fmla="*/ 179926258 w 192"/>
                  <a:gd name="T69" fmla="*/ 55879766 h 190"/>
                  <a:gd name="T70" fmla="*/ 185793063 w 192"/>
                  <a:gd name="T71" fmla="*/ 73221830 h 190"/>
                  <a:gd name="T72" fmla="*/ 187748664 w 192"/>
                  <a:gd name="T73" fmla="*/ 90563894 h 190"/>
                  <a:gd name="T74" fmla="*/ 187748664 w 192"/>
                  <a:gd name="T75" fmla="*/ 90563894 h 190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0" t="0" r="r" b="b"/>
                <a:pathLst>
                  <a:path w="192" h="190">
                    <a:moveTo>
                      <a:pt x="192" y="94"/>
                    </a:moveTo>
                    <a:lnTo>
                      <a:pt x="192" y="94"/>
                    </a:lnTo>
                    <a:lnTo>
                      <a:pt x="190" y="114"/>
                    </a:lnTo>
                    <a:lnTo>
                      <a:pt x="184" y="132"/>
                    </a:lnTo>
                    <a:lnTo>
                      <a:pt x="174" y="148"/>
                    </a:lnTo>
                    <a:lnTo>
                      <a:pt x="164" y="162"/>
                    </a:lnTo>
                    <a:lnTo>
                      <a:pt x="150" y="174"/>
                    </a:lnTo>
                    <a:lnTo>
                      <a:pt x="132" y="182"/>
                    </a:lnTo>
                    <a:lnTo>
                      <a:pt x="116" y="188"/>
                    </a:lnTo>
                    <a:lnTo>
                      <a:pt x="96" y="190"/>
                    </a:lnTo>
                    <a:lnTo>
                      <a:pt x="76" y="188"/>
                    </a:lnTo>
                    <a:lnTo>
                      <a:pt x="58" y="182"/>
                    </a:lnTo>
                    <a:lnTo>
                      <a:pt x="42" y="174"/>
                    </a:lnTo>
                    <a:lnTo>
                      <a:pt x="28" y="162"/>
                    </a:lnTo>
                    <a:lnTo>
                      <a:pt x="16" y="148"/>
                    </a:lnTo>
                    <a:lnTo>
                      <a:pt x="8" y="132"/>
                    </a:lnTo>
                    <a:lnTo>
                      <a:pt x="2" y="114"/>
                    </a:lnTo>
                    <a:lnTo>
                      <a:pt x="0" y="94"/>
                    </a:lnTo>
                    <a:lnTo>
                      <a:pt x="2" y="76"/>
                    </a:lnTo>
                    <a:lnTo>
                      <a:pt x="8" y="58"/>
                    </a:lnTo>
                    <a:lnTo>
                      <a:pt x="16" y="42"/>
                    </a:lnTo>
                    <a:lnTo>
                      <a:pt x="28" y="28"/>
                    </a:lnTo>
                    <a:lnTo>
                      <a:pt x="42" y="16"/>
                    </a:lnTo>
                    <a:lnTo>
                      <a:pt x="58" y="8"/>
                    </a:lnTo>
                    <a:lnTo>
                      <a:pt x="76" y="2"/>
                    </a:lnTo>
                    <a:lnTo>
                      <a:pt x="96" y="0"/>
                    </a:lnTo>
                    <a:lnTo>
                      <a:pt x="116" y="2"/>
                    </a:lnTo>
                    <a:lnTo>
                      <a:pt x="132" y="8"/>
                    </a:lnTo>
                    <a:lnTo>
                      <a:pt x="150" y="16"/>
                    </a:lnTo>
                    <a:lnTo>
                      <a:pt x="164" y="28"/>
                    </a:lnTo>
                    <a:lnTo>
                      <a:pt x="174" y="42"/>
                    </a:lnTo>
                    <a:lnTo>
                      <a:pt x="184" y="58"/>
                    </a:lnTo>
                    <a:lnTo>
                      <a:pt x="190" y="76"/>
                    </a:lnTo>
                    <a:lnTo>
                      <a:pt x="192" y="94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</p:spPr>
            <p:txBody>
              <a:bodyPr lIns="128994" tIns="64497" rIns="128994" bIns="64497"/>
              <a:lstStyle/>
              <a:p>
                <a:pPr defTabSz="1218565"/>
                <a:endParaRPr lang="zh-CN" altLang="en-US" sz="2400" kern="0" dirty="0">
                  <a:solidFill>
                    <a:sysClr val="windowText" lastClr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86" name="Freeform 124"/>
              <p:cNvSpPr/>
              <p:nvPr/>
            </p:nvSpPr>
            <p:spPr bwMode="auto">
              <a:xfrm>
                <a:off x="4857777" y="3181934"/>
                <a:ext cx="199163" cy="195025"/>
              </a:xfrm>
              <a:custGeom>
                <a:avLst/>
                <a:gdLst>
                  <a:gd name="T0" fmla="*/ 184619633 w 190"/>
                  <a:gd name="T1" fmla="*/ 90563894 h 190"/>
                  <a:gd name="T2" fmla="*/ 184619633 w 190"/>
                  <a:gd name="T3" fmla="*/ 90563894 h 190"/>
                  <a:gd name="T4" fmla="*/ 182676382 w 190"/>
                  <a:gd name="T5" fmla="*/ 109833722 h 190"/>
                  <a:gd name="T6" fmla="*/ 176846631 w 190"/>
                  <a:gd name="T7" fmla="*/ 127175786 h 190"/>
                  <a:gd name="T8" fmla="*/ 169072644 w 190"/>
                  <a:gd name="T9" fmla="*/ 142591063 h 190"/>
                  <a:gd name="T10" fmla="*/ 157412155 w 190"/>
                  <a:gd name="T11" fmla="*/ 156078574 h 190"/>
                  <a:gd name="T12" fmla="*/ 143809403 w 190"/>
                  <a:gd name="T13" fmla="*/ 167640276 h 190"/>
                  <a:gd name="T14" fmla="*/ 128262413 w 190"/>
                  <a:gd name="T15" fmla="*/ 175348403 h 190"/>
                  <a:gd name="T16" fmla="*/ 110772174 w 190"/>
                  <a:gd name="T17" fmla="*/ 181128765 h 190"/>
                  <a:gd name="T18" fmla="*/ 91337698 w 190"/>
                  <a:gd name="T19" fmla="*/ 183055552 h 190"/>
                  <a:gd name="T20" fmla="*/ 91337698 w 190"/>
                  <a:gd name="T21" fmla="*/ 183055552 h 190"/>
                  <a:gd name="T22" fmla="*/ 73847459 w 190"/>
                  <a:gd name="T23" fmla="*/ 181128765 h 190"/>
                  <a:gd name="T24" fmla="*/ 56357219 w 190"/>
                  <a:gd name="T25" fmla="*/ 175348403 h 190"/>
                  <a:gd name="T26" fmla="*/ 40810230 w 190"/>
                  <a:gd name="T27" fmla="*/ 167640276 h 190"/>
                  <a:gd name="T28" fmla="*/ 27207477 w 190"/>
                  <a:gd name="T29" fmla="*/ 156078574 h 190"/>
                  <a:gd name="T30" fmla="*/ 15546989 w 190"/>
                  <a:gd name="T31" fmla="*/ 142591063 h 190"/>
                  <a:gd name="T32" fmla="*/ 7773002 w 190"/>
                  <a:gd name="T33" fmla="*/ 127175786 h 190"/>
                  <a:gd name="T34" fmla="*/ 1943250 w 190"/>
                  <a:gd name="T35" fmla="*/ 109833722 h 190"/>
                  <a:gd name="T36" fmla="*/ 0 w 190"/>
                  <a:gd name="T37" fmla="*/ 90563894 h 190"/>
                  <a:gd name="T38" fmla="*/ 0 w 190"/>
                  <a:gd name="T39" fmla="*/ 90563894 h 190"/>
                  <a:gd name="T40" fmla="*/ 1943250 w 190"/>
                  <a:gd name="T41" fmla="*/ 73221830 h 190"/>
                  <a:gd name="T42" fmla="*/ 7773002 w 190"/>
                  <a:gd name="T43" fmla="*/ 55879766 h 190"/>
                  <a:gd name="T44" fmla="*/ 15546989 w 190"/>
                  <a:gd name="T45" fmla="*/ 40464490 h 190"/>
                  <a:gd name="T46" fmla="*/ 27207477 w 190"/>
                  <a:gd name="T47" fmla="*/ 26976978 h 190"/>
                  <a:gd name="T48" fmla="*/ 40810230 w 190"/>
                  <a:gd name="T49" fmla="*/ 15415276 h 190"/>
                  <a:gd name="T50" fmla="*/ 56357219 w 190"/>
                  <a:gd name="T51" fmla="*/ 7707149 h 190"/>
                  <a:gd name="T52" fmla="*/ 73847459 w 190"/>
                  <a:gd name="T53" fmla="*/ 1926787 h 190"/>
                  <a:gd name="T54" fmla="*/ 91337698 w 190"/>
                  <a:gd name="T55" fmla="*/ 0 h 190"/>
                  <a:gd name="T56" fmla="*/ 91337698 w 190"/>
                  <a:gd name="T57" fmla="*/ 0 h 190"/>
                  <a:gd name="T58" fmla="*/ 110772174 w 190"/>
                  <a:gd name="T59" fmla="*/ 1926787 h 190"/>
                  <a:gd name="T60" fmla="*/ 128262413 w 190"/>
                  <a:gd name="T61" fmla="*/ 7707149 h 190"/>
                  <a:gd name="T62" fmla="*/ 143809403 w 190"/>
                  <a:gd name="T63" fmla="*/ 15415276 h 190"/>
                  <a:gd name="T64" fmla="*/ 157412155 w 190"/>
                  <a:gd name="T65" fmla="*/ 26976978 h 190"/>
                  <a:gd name="T66" fmla="*/ 169072644 w 190"/>
                  <a:gd name="T67" fmla="*/ 40464490 h 190"/>
                  <a:gd name="T68" fmla="*/ 176846631 w 190"/>
                  <a:gd name="T69" fmla="*/ 55879766 h 190"/>
                  <a:gd name="T70" fmla="*/ 182676382 w 190"/>
                  <a:gd name="T71" fmla="*/ 73221830 h 190"/>
                  <a:gd name="T72" fmla="*/ 184619633 w 190"/>
                  <a:gd name="T73" fmla="*/ 90563894 h 190"/>
                  <a:gd name="T74" fmla="*/ 184619633 w 190"/>
                  <a:gd name="T75" fmla="*/ 90563894 h 190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0" t="0" r="r" b="b"/>
                <a:pathLst>
                  <a:path w="190" h="190">
                    <a:moveTo>
                      <a:pt x="190" y="94"/>
                    </a:moveTo>
                    <a:lnTo>
                      <a:pt x="190" y="94"/>
                    </a:lnTo>
                    <a:lnTo>
                      <a:pt x="188" y="114"/>
                    </a:lnTo>
                    <a:lnTo>
                      <a:pt x="182" y="132"/>
                    </a:lnTo>
                    <a:lnTo>
                      <a:pt x="174" y="148"/>
                    </a:lnTo>
                    <a:lnTo>
                      <a:pt x="162" y="162"/>
                    </a:lnTo>
                    <a:lnTo>
                      <a:pt x="148" y="174"/>
                    </a:lnTo>
                    <a:lnTo>
                      <a:pt x="132" y="182"/>
                    </a:lnTo>
                    <a:lnTo>
                      <a:pt x="114" y="188"/>
                    </a:lnTo>
                    <a:lnTo>
                      <a:pt x="94" y="190"/>
                    </a:lnTo>
                    <a:lnTo>
                      <a:pt x="76" y="188"/>
                    </a:lnTo>
                    <a:lnTo>
                      <a:pt x="58" y="182"/>
                    </a:lnTo>
                    <a:lnTo>
                      <a:pt x="42" y="174"/>
                    </a:lnTo>
                    <a:lnTo>
                      <a:pt x="28" y="162"/>
                    </a:lnTo>
                    <a:lnTo>
                      <a:pt x="16" y="148"/>
                    </a:lnTo>
                    <a:lnTo>
                      <a:pt x="8" y="132"/>
                    </a:lnTo>
                    <a:lnTo>
                      <a:pt x="2" y="114"/>
                    </a:lnTo>
                    <a:lnTo>
                      <a:pt x="0" y="94"/>
                    </a:lnTo>
                    <a:lnTo>
                      <a:pt x="2" y="76"/>
                    </a:lnTo>
                    <a:lnTo>
                      <a:pt x="8" y="58"/>
                    </a:lnTo>
                    <a:lnTo>
                      <a:pt x="16" y="42"/>
                    </a:lnTo>
                    <a:lnTo>
                      <a:pt x="28" y="28"/>
                    </a:lnTo>
                    <a:lnTo>
                      <a:pt x="42" y="16"/>
                    </a:lnTo>
                    <a:lnTo>
                      <a:pt x="58" y="8"/>
                    </a:lnTo>
                    <a:lnTo>
                      <a:pt x="76" y="2"/>
                    </a:lnTo>
                    <a:lnTo>
                      <a:pt x="94" y="0"/>
                    </a:lnTo>
                    <a:lnTo>
                      <a:pt x="114" y="2"/>
                    </a:lnTo>
                    <a:lnTo>
                      <a:pt x="132" y="8"/>
                    </a:lnTo>
                    <a:lnTo>
                      <a:pt x="148" y="16"/>
                    </a:lnTo>
                    <a:lnTo>
                      <a:pt x="162" y="28"/>
                    </a:lnTo>
                    <a:lnTo>
                      <a:pt x="174" y="42"/>
                    </a:lnTo>
                    <a:lnTo>
                      <a:pt x="182" y="58"/>
                    </a:lnTo>
                    <a:lnTo>
                      <a:pt x="188" y="76"/>
                    </a:lnTo>
                    <a:lnTo>
                      <a:pt x="190" y="94"/>
                    </a:lnTo>
                    <a:close/>
                  </a:path>
                </a:pathLst>
              </a:custGeom>
              <a:solidFill>
                <a:srgbClr val="0053A3"/>
              </a:solidFill>
              <a:ln>
                <a:noFill/>
              </a:ln>
            </p:spPr>
            <p:txBody>
              <a:bodyPr lIns="128994" tIns="64497" rIns="128994" bIns="64497"/>
              <a:lstStyle/>
              <a:p>
                <a:pPr defTabSz="1218565"/>
                <a:endParaRPr lang="zh-CN" altLang="en-US" sz="2400" kern="0" dirty="0">
                  <a:solidFill>
                    <a:sysClr val="windowText" lastClr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</p:grpSp>
      </p:grpSp>
      <p:grpSp>
        <p:nvGrpSpPr>
          <p:cNvPr id="99" name="组合 13321"/>
          <p:cNvGrpSpPr/>
          <p:nvPr/>
        </p:nvGrpSpPr>
        <p:grpSpPr bwMode="auto">
          <a:xfrm>
            <a:off x="8572046" y="4312690"/>
            <a:ext cx="325683" cy="323335"/>
            <a:chOff x="1057275" y="3008313"/>
            <a:chExt cx="368300" cy="368300"/>
          </a:xfrm>
          <a:solidFill>
            <a:srgbClr val="0053A3"/>
          </a:solidFill>
        </p:grpSpPr>
        <p:sp>
          <p:nvSpPr>
            <p:cNvPr id="100" name="Freeform 11"/>
            <p:cNvSpPr/>
            <p:nvPr/>
          </p:nvSpPr>
          <p:spPr bwMode="auto">
            <a:xfrm>
              <a:off x="1057275" y="3033713"/>
              <a:ext cx="342900" cy="342900"/>
            </a:xfrm>
            <a:custGeom>
              <a:avLst/>
              <a:gdLst>
                <a:gd name="T0" fmla="*/ 252015625 w 216"/>
                <a:gd name="T1" fmla="*/ 0 h 216"/>
                <a:gd name="T2" fmla="*/ 252015625 w 216"/>
                <a:gd name="T3" fmla="*/ 0 h 216"/>
                <a:gd name="T4" fmla="*/ 201612500 w 216"/>
                <a:gd name="T5" fmla="*/ 5040313 h 216"/>
                <a:gd name="T6" fmla="*/ 156249688 w 216"/>
                <a:gd name="T7" fmla="*/ 25201563 h 216"/>
                <a:gd name="T8" fmla="*/ 115927188 w 216"/>
                <a:gd name="T9" fmla="*/ 45362813 h 216"/>
                <a:gd name="T10" fmla="*/ 75604688 w 216"/>
                <a:gd name="T11" fmla="*/ 80645000 h 216"/>
                <a:gd name="T12" fmla="*/ 75604688 w 216"/>
                <a:gd name="T13" fmla="*/ 80645000 h 216"/>
                <a:gd name="T14" fmla="*/ 40322500 w 216"/>
                <a:gd name="T15" fmla="*/ 120967500 h 216"/>
                <a:gd name="T16" fmla="*/ 15120938 w 216"/>
                <a:gd name="T17" fmla="*/ 171370625 h 216"/>
                <a:gd name="T18" fmla="*/ 0 w 216"/>
                <a:gd name="T19" fmla="*/ 221773750 h 216"/>
                <a:gd name="T20" fmla="*/ 0 w 216"/>
                <a:gd name="T21" fmla="*/ 272176875 h 216"/>
                <a:gd name="T22" fmla="*/ 0 w 216"/>
                <a:gd name="T23" fmla="*/ 322580000 h 216"/>
                <a:gd name="T24" fmla="*/ 15120938 w 216"/>
                <a:gd name="T25" fmla="*/ 372983125 h 216"/>
                <a:gd name="T26" fmla="*/ 40322500 w 216"/>
                <a:gd name="T27" fmla="*/ 423386250 h 216"/>
                <a:gd name="T28" fmla="*/ 75604688 w 216"/>
                <a:gd name="T29" fmla="*/ 463708750 h 216"/>
                <a:gd name="T30" fmla="*/ 75604688 w 216"/>
                <a:gd name="T31" fmla="*/ 463708750 h 216"/>
                <a:gd name="T32" fmla="*/ 120967500 w 216"/>
                <a:gd name="T33" fmla="*/ 498990938 h 216"/>
                <a:gd name="T34" fmla="*/ 166330313 w 216"/>
                <a:gd name="T35" fmla="*/ 524192500 h 216"/>
                <a:gd name="T36" fmla="*/ 216733438 w 216"/>
                <a:gd name="T37" fmla="*/ 539313438 h 216"/>
                <a:gd name="T38" fmla="*/ 272176875 w 216"/>
                <a:gd name="T39" fmla="*/ 544353750 h 216"/>
                <a:gd name="T40" fmla="*/ 322580000 w 216"/>
                <a:gd name="T41" fmla="*/ 539313438 h 216"/>
                <a:gd name="T42" fmla="*/ 372983125 w 216"/>
                <a:gd name="T43" fmla="*/ 524192500 h 216"/>
                <a:gd name="T44" fmla="*/ 423386250 w 216"/>
                <a:gd name="T45" fmla="*/ 498990938 h 216"/>
                <a:gd name="T46" fmla="*/ 463708750 w 216"/>
                <a:gd name="T47" fmla="*/ 463708750 h 216"/>
                <a:gd name="T48" fmla="*/ 463708750 w 216"/>
                <a:gd name="T49" fmla="*/ 463708750 h 216"/>
                <a:gd name="T50" fmla="*/ 498990938 w 216"/>
                <a:gd name="T51" fmla="*/ 428426563 h 216"/>
                <a:gd name="T52" fmla="*/ 519152188 w 216"/>
                <a:gd name="T53" fmla="*/ 383063750 h 216"/>
                <a:gd name="T54" fmla="*/ 534273125 w 216"/>
                <a:gd name="T55" fmla="*/ 337700938 h 216"/>
                <a:gd name="T56" fmla="*/ 544353750 w 216"/>
                <a:gd name="T57" fmla="*/ 292338125 h 216"/>
                <a:gd name="T58" fmla="*/ 252015625 w 216"/>
                <a:gd name="T59" fmla="*/ 292338125 h 216"/>
                <a:gd name="T60" fmla="*/ 252015625 w 216"/>
                <a:gd name="T61" fmla="*/ 0 h 21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216" h="216">
                  <a:moveTo>
                    <a:pt x="100" y="0"/>
                  </a:moveTo>
                  <a:lnTo>
                    <a:pt x="100" y="0"/>
                  </a:lnTo>
                  <a:lnTo>
                    <a:pt x="80" y="2"/>
                  </a:lnTo>
                  <a:lnTo>
                    <a:pt x="62" y="10"/>
                  </a:lnTo>
                  <a:lnTo>
                    <a:pt x="46" y="18"/>
                  </a:lnTo>
                  <a:lnTo>
                    <a:pt x="30" y="32"/>
                  </a:lnTo>
                  <a:lnTo>
                    <a:pt x="16" y="48"/>
                  </a:lnTo>
                  <a:lnTo>
                    <a:pt x="6" y="68"/>
                  </a:lnTo>
                  <a:lnTo>
                    <a:pt x="0" y="88"/>
                  </a:lnTo>
                  <a:lnTo>
                    <a:pt x="0" y="108"/>
                  </a:lnTo>
                  <a:lnTo>
                    <a:pt x="0" y="128"/>
                  </a:lnTo>
                  <a:lnTo>
                    <a:pt x="6" y="148"/>
                  </a:lnTo>
                  <a:lnTo>
                    <a:pt x="16" y="168"/>
                  </a:lnTo>
                  <a:lnTo>
                    <a:pt x="30" y="184"/>
                  </a:lnTo>
                  <a:lnTo>
                    <a:pt x="48" y="198"/>
                  </a:lnTo>
                  <a:lnTo>
                    <a:pt x="66" y="208"/>
                  </a:lnTo>
                  <a:lnTo>
                    <a:pt x="86" y="214"/>
                  </a:lnTo>
                  <a:lnTo>
                    <a:pt x="108" y="216"/>
                  </a:lnTo>
                  <a:lnTo>
                    <a:pt x="128" y="214"/>
                  </a:lnTo>
                  <a:lnTo>
                    <a:pt x="148" y="208"/>
                  </a:lnTo>
                  <a:lnTo>
                    <a:pt x="168" y="198"/>
                  </a:lnTo>
                  <a:lnTo>
                    <a:pt x="184" y="184"/>
                  </a:lnTo>
                  <a:lnTo>
                    <a:pt x="198" y="170"/>
                  </a:lnTo>
                  <a:lnTo>
                    <a:pt x="206" y="152"/>
                  </a:lnTo>
                  <a:lnTo>
                    <a:pt x="212" y="134"/>
                  </a:lnTo>
                  <a:lnTo>
                    <a:pt x="216" y="116"/>
                  </a:lnTo>
                  <a:lnTo>
                    <a:pt x="100" y="116"/>
                  </a:lnTo>
                  <a:lnTo>
                    <a:pt x="10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8565"/>
              <a:endParaRPr lang="zh-CN" altLang="en-US" sz="12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1" name="Freeform 12"/>
            <p:cNvSpPr/>
            <p:nvPr/>
          </p:nvSpPr>
          <p:spPr bwMode="auto">
            <a:xfrm>
              <a:off x="1238250" y="3008313"/>
              <a:ext cx="187325" cy="184150"/>
            </a:xfrm>
            <a:custGeom>
              <a:avLst/>
              <a:gdLst>
                <a:gd name="T0" fmla="*/ 216733438 w 118"/>
                <a:gd name="T1" fmla="*/ 80645000 h 116"/>
                <a:gd name="T2" fmla="*/ 216733438 w 118"/>
                <a:gd name="T3" fmla="*/ 80645000 h 116"/>
                <a:gd name="T4" fmla="*/ 196572188 w 118"/>
                <a:gd name="T5" fmla="*/ 60483750 h 116"/>
                <a:gd name="T6" fmla="*/ 171370625 w 118"/>
                <a:gd name="T7" fmla="*/ 40322500 h 116"/>
                <a:gd name="T8" fmla="*/ 141128750 w 118"/>
                <a:gd name="T9" fmla="*/ 25201563 h 116"/>
                <a:gd name="T10" fmla="*/ 115927188 w 118"/>
                <a:gd name="T11" fmla="*/ 15120938 h 116"/>
                <a:gd name="T12" fmla="*/ 90725625 w 118"/>
                <a:gd name="T13" fmla="*/ 5040313 h 116"/>
                <a:gd name="T14" fmla="*/ 60483750 w 118"/>
                <a:gd name="T15" fmla="*/ 0 h 116"/>
                <a:gd name="T16" fmla="*/ 30241875 w 118"/>
                <a:gd name="T17" fmla="*/ 0 h 116"/>
                <a:gd name="T18" fmla="*/ 0 w 118"/>
                <a:gd name="T19" fmla="*/ 0 h 116"/>
                <a:gd name="T20" fmla="*/ 0 w 118"/>
                <a:gd name="T21" fmla="*/ 292338125 h 116"/>
                <a:gd name="T22" fmla="*/ 297378438 w 118"/>
                <a:gd name="T23" fmla="*/ 292338125 h 116"/>
                <a:gd name="T24" fmla="*/ 297378438 w 118"/>
                <a:gd name="T25" fmla="*/ 292338125 h 116"/>
                <a:gd name="T26" fmla="*/ 297378438 w 118"/>
                <a:gd name="T27" fmla="*/ 267136563 h 116"/>
                <a:gd name="T28" fmla="*/ 297378438 w 118"/>
                <a:gd name="T29" fmla="*/ 236894688 h 116"/>
                <a:gd name="T30" fmla="*/ 287297813 w 118"/>
                <a:gd name="T31" fmla="*/ 206652813 h 116"/>
                <a:gd name="T32" fmla="*/ 282257500 w 118"/>
                <a:gd name="T33" fmla="*/ 181451250 h 116"/>
                <a:gd name="T34" fmla="*/ 272176875 w 118"/>
                <a:gd name="T35" fmla="*/ 151209375 h 116"/>
                <a:gd name="T36" fmla="*/ 257055938 w 118"/>
                <a:gd name="T37" fmla="*/ 126007813 h 116"/>
                <a:gd name="T38" fmla="*/ 236894688 w 118"/>
                <a:gd name="T39" fmla="*/ 100806250 h 116"/>
                <a:gd name="T40" fmla="*/ 216733438 w 118"/>
                <a:gd name="T41" fmla="*/ 80645000 h 116"/>
                <a:gd name="T42" fmla="*/ 216733438 w 118"/>
                <a:gd name="T43" fmla="*/ 80645000 h 11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18" h="116">
                  <a:moveTo>
                    <a:pt x="86" y="32"/>
                  </a:moveTo>
                  <a:lnTo>
                    <a:pt x="86" y="32"/>
                  </a:lnTo>
                  <a:lnTo>
                    <a:pt x="78" y="24"/>
                  </a:lnTo>
                  <a:lnTo>
                    <a:pt x="68" y="16"/>
                  </a:lnTo>
                  <a:lnTo>
                    <a:pt x="56" y="10"/>
                  </a:lnTo>
                  <a:lnTo>
                    <a:pt x="46" y="6"/>
                  </a:lnTo>
                  <a:lnTo>
                    <a:pt x="36" y="2"/>
                  </a:lnTo>
                  <a:lnTo>
                    <a:pt x="24" y="0"/>
                  </a:lnTo>
                  <a:lnTo>
                    <a:pt x="12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18" y="116"/>
                  </a:lnTo>
                  <a:lnTo>
                    <a:pt x="118" y="106"/>
                  </a:lnTo>
                  <a:lnTo>
                    <a:pt x="118" y="94"/>
                  </a:lnTo>
                  <a:lnTo>
                    <a:pt x="114" y="82"/>
                  </a:lnTo>
                  <a:lnTo>
                    <a:pt x="112" y="72"/>
                  </a:lnTo>
                  <a:lnTo>
                    <a:pt x="108" y="60"/>
                  </a:lnTo>
                  <a:lnTo>
                    <a:pt x="102" y="50"/>
                  </a:lnTo>
                  <a:lnTo>
                    <a:pt x="94" y="40"/>
                  </a:lnTo>
                  <a:lnTo>
                    <a:pt x="86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8565"/>
              <a:endParaRPr lang="zh-CN" altLang="en-US" sz="12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0" name="任意多边形 124"/>
          <p:cNvSpPr/>
          <p:nvPr/>
        </p:nvSpPr>
        <p:spPr>
          <a:xfrm flipH="1">
            <a:off x="-1104652" y="1996223"/>
            <a:ext cx="4221636" cy="950407"/>
          </a:xfrm>
          <a:custGeom>
            <a:avLst/>
            <a:gdLst>
              <a:gd name="connsiteX0" fmla="*/ 0 w 1495425"/>
              <a:gd name="connsiteY0" fmla="*/ 581025 h 581025"/>
              <a:gd name="connsiteX1" fmla="*/ 333375 w 1495425"/>
              <a:gd name="connsiteY1" fmla="*/ 0 h 581025"/>
              <a:gd name="connsiteX2" fmla="*/ 1238250 w 1495425"/>
              <a:gd name="connsiteY2" fmla="*/ 0 h 581025"/>
              <a:gd name="connsiteX3" fmla="*/ 1495425 w 1495425"/>
              <a:gd name="connsiteY3" fmla="*/ 0 h 581025"/>
              <a:gd name="connsiteX0-1" fmla="*/ 0 w 1238249"/>
              <a:gd name="connsiteY0-2" fmla="*/ 581025 h 581025"/>
              <a:gd name="connsiteX1-3" fmla="*/ 333375 w 1238249"/>
              <a:gd name="connsiteY1-4" fmla="*/ 0 h 581025"/>
              <a:gd name="connsiteX2-5" fmla="*/ 1238250 w 1238249"/>
              <a:gd name="connsiteY2-6" fmla="*/ 0 h 581025"/>
              <a:gd name="connsiteX0-7" fmla="*/ 0 w 2896333"/>
              <a:gd name="connsiteY0-8" fmla="*/ 581025 h 581025"/>
              <a:gd name="connsiteX1-9" fmla="*/ 333375 w 2896333"/>
              <a:gd name="connsiteY1-10" fmla="*/ 0 h 581025"/>
              <a:gd name="connsiteX2-11" fmla="*/ 2896333 w 2896333"/>
              <a:gd name="connsiteY2-12" fmla="*/ 0 h 5810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2896333" h="581025">
                <a:moveTo>
                  <a:pt x="0" y="581025"/>
                </a:moveTo>
                <a:lnTo>
                  <a:pt x="333375" y="0"/>
                </a:lnTo>
                <a:lnTo>
                  <a:pt x="2896333" y="0"/>
                </a:lnTo>
              </a:path>
            </a:pathLst>
          </a:custGeom>
          <a:noFill/>
          <a:ln w="12700" cap="flat" cmpd="sng" algn="ctr">
            <a:solidFill>
              <a:srgbClr val="0053A3"/>
            </a:solidFill>
            <a:prstDash val="dash"/>
            <a:headEnd type="oval" w="med" len="med"/>
          </a:ln>
          <a:effectLst/>
        </p:spPr>
        <p:txBody>
          <a:bodyPr lIns="128994" tIns="64497" rIns="128994" bIns="64497" anchor="ctr"/>
          <a:lstStyle/>
          <a:p>
            <a:pPr algn="ctr" defTabSz="1218565">
              <a:defRPr/>
            </a:pPr>
            <a:endParaRPr lang="zh-CN" altLang="en-US" sz="2400" kern="0" dirty="0">
              <a:solidFill>
                <a:sysClr val="window" lastClr="FFFFFF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111" name="任意多边形 126"/>
          <p:cNvSpPr/>
          <p:nvPr/>
        </p:nvSpPr>
        <p:spPr>
          <a:xfrm flipH="1" flipV="1">
            <a:off x="-649605" y="4474210"/>
            <a:ext cx="3766820" cy="958850"/>
          </a:xfrm>
          <a:custGeom>
            <a:avLst/>
            <a:gdLst>
              <a:gd name="connsiteX0" fmla="*/ 0 w 1495425"/>
              <a:gd name="connsiteY0" fmla="*/ 581025 h 581025"/>
              <a:gd name="connsiteX1" fmla="*/ 333375 w 1495425"/>
              <a:gd name="connsiteY1" fmla="*/ 0 h 581025"/>
              <a:gd name="connsiteX2" fmla="*/ 1238250 w 1495425"/>
              <a:gd name="connsiteY2" fmla="*/ 0 h 581025"/>
              <a:gd name="connsiteX3" fmla="*/ 1495425 w 1495425"/>
              <a:gd name="connsiteY3" fmla="*/ 0 h 581025"/>
              <a:gd name="connsiteX0-1" fmla="*/ 0 w 1238249"/>
              <a:gd name="connsiteY0-2" fmla="*/ 581025 h 581025"/>
              <a:gd name="connsiteX1-3" fmla="*/ 333375 w 1238249"/>
              <a:gd name="connsiteY1-4" fmla="*/ 0 h 581025"/>
              <a:gd name="connsiteX2-5" fmla="*/ 1238250 w 1238249"/>
              <a:gd name="connsiteY2-6" fmla="*/ 0 h 581025"/>
              <a:gd name="connsiteX0-7" fmla="*/ 0 w 2528430"/>
              <a:gd name="connsiteY0-8" fmla="*/ 587027 h 587027"/>
              <a:gd name="connsiteX1-9" fmla="*/ 333375 w 2528430"/>
              <a:gd name="connsiteY1-10" fmla="*/ 6002 h 587027"/>
              <a:gd name="connsiteX2-11" fmla="*/ 2528430 w 2528430"/>
              <a:gd name="connsiteY2-12" fmla="*/ 0 h 58702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2528430" h="587027">
                <a:moveTo>
                  <a:pt x="0" y="587027"/>
                </a:moveTo>
                <a:lnTo>
                  <a:pt x="333375" y="6002"/>
                </a:lnTo>
                <a:lnTo>
                  <a:pt x="2528430" y="0"/>
                </a:lnTo>
              </a:path>
            </a:pathLst>
          </a:custGeom>
          <a:noFill/>
          <a:ln w="12700" cap="flat" cmpd="sng" algn="ctr">
            <a:solidFill>
              <a:srgbClr val="0053A3"/>
            </a:solidFill>
            <a:prstDash val="dash"/>
            <a:headEnd type="oval" w="med" len="med"/>
          </a:ln>
          <a:effectLst/>
        </p:spPr>
        <p:txBody>
          <a:bodyPr lIns="128994" tIns="64497" rIns="128994" bIns="64497" anchor="ctr"/>
          <a:lstStyle/>
          <a:p>
            <a:pPr algn="ctr" defTabSz="1218565">
              <a:defRPr/>
            </a:pPr>
            <a:endParaRPr lang="zh-CN" altLang="en-US" sz="2400" kern="0" dirty="0">
              <a:solidFill>
                <a:sysClr val="window" lastClr="FFFFFF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112" name="任意多边形 143"/>
          <p:cNvSpPr/>
          <p:nvPr/>
        </p:nvSpPr>
        <p:spPr>
          <a:xfrm>
            <a:off x="5083744" y="2157605"/>
            <a:ext cx="4537527" cy="950407"/>
          </a:xfrm>
          <a:custGeom>
            <a:avLst/>
            <a:gdLst>
              <a:gd name="connsiteX0" fmla="*/ 0 w 1495425"/>
              <a:gd name="connsiteY0" fmla="*/ 581025 h 581025"/>
              <a:gd name="connsiteX1" fmla="*/ 333375 w 1495425"/>
              <a:gd name="connsiteY1" fmla="*/ 0 h 581025"/>
              <a:gd name="connsiteX2" fmla="*/ 1238250 w 1495425"/>
              <a:gd name="connsiteY2" fmla="*/ 0 h 581025"/>
              <a:gd name="connsiteX3" fmla="*/ 1495425 w 1495425"/>
              <a:gd name="connsiteY3" fmla="*/ 0 h 581025"/>
              <a:gd name="connsiteX0-1" fmla="*/ 0 w 1238249"/>
              <a:gd name="connsiteY0-2" fmla="*/ 581025 h 581025"/>
              <a:gd name="connsiteX1-3" fmla="*/ 333375 w 1238249"/>
              <a:gd name="connsiteY1-4" fmla="*/ 0 h 581025"/>
              <a:gd name="connsiteX2-5" fmla="*/ 1238250 w 1238249"/>
              <a:gd name="connsiteY2-6" fmla="*/ 0 h 581025"/>
              <a:gd name="connsiteX0-7" fmla="*/ 0 w 2896333"/>
              <a:gd name="connsiteY0-8" fmla="*/ 581025 h 581025"/>
              <a:gd name="connsiteX1-9" fmla="*/ 333375 w 2896333"/>
              <a:gd name="connsiteY1-10" fmla="*/ 0 h 581025"/>
              <a:gd name="connsiteX2-11" fmla="*/ 2896333 w 2896333"/>
              <a:gd name="connsiteY2-12" fmla="*/ 0 h 5810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2896333" h="581025">
                <a:moveTo>
                  <a:pt x="0" y="581025"/>
                </a:moveTo>
                <a:lnTo>
                  <a:pt x="333375" y="0"/>
                </a:lnTo>
                <a:lnTo>
                  <a:pt x="2896333" y="0"/>
                </a:lnTo>
              </a:path>
            </a:pathLst>
          </a:custGeom>
          <a:noFill/>
          <a:ln w="12700" cap="flat" cmpd="sng" algn="ctr">
            <a:solidFill>
              <a:srgbClr val="0053A3"/>
            </a:solidFill>
            <a:prstDash val="dash"/>
            <a:headEnd type="oval" w="med" len="med"/>
          </a:ln>
          <a:effectLst/>
        </p:spPr>
        <p:txBody>
          <a:bodyPr lIns="128994" tIns="64497" rIns="128994" bIns="64497" anchor="ctr"/>
          <a:lstStyle/>
          <a:p>
            <a:pPr algn="ctr" defTabSz="1218565">
              <a:defRPr/>
            </a:pPr>
            <a:endParaRPr lang="zh-CN" altLang="en-US" sz="2400" kern="0" dirty="0">
              <a:solidFill>
                <a:sysClr val="window" lastClr="FFFFFF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113" name="任意多边形 144"/>
          <p:cNvSpPr/>
          <p:nvPr/>
        </p:nvSpPr>
        <p:spPr>
          <a:xfrm>
            <a:off x="7710090" y="4707066"/>
            <a:ext cx="4481628" cy="957755"/>
          </a:xfrm>
          <a:custGeom>
            <a:avLst/>
            <a:gdLst>
              <a:gd name="connsiteX0" fmla="*/ 0 w 1495425"/>
              <a:gd name="connsiteY0" fmla="*/ 581025 h 581025"/>
              <a:gd name="connsiteX1" fmla="*/ 333375 w 1495425"/>
              <a:gd name="connsiteY1" fmla="*/ 0 h 581025"/>
              <a:gd name="connsiteX2" fmla="*/ 1238250 w 1495425"/>
              <a:gd name="connsiteY2" fmla="*/ 0 h 581025"/>
              <a:gd name="connsiteX3" fmla="*/ 1495425 w 1495425"/>
              <a:gd name="connsiteY3" fmla="*/ 0 h 581025"/>
              <a:gd name="connsiteX0-1" fmla="*/ 0 w 1238249"/>
              <a:gd name="connsiteY0-2" fmla="*/ 581025 h 581025"/>
              <a:gd name="connsiteX1-3" fmla="*/ 333375 w 1238249"/>
              <a:gd name="connsiteY1-4" fmla="*/ 0 h 581025"/>
              <a:gd name="connsiteX2-5" fmla="*/ 1238250 w 1238249"/>
              <a:gd name="connsiteY2-6" fmla="*/ 0 h 581025"/>
              <a:gd name="connsiteX0-7" fmla="*/ 0 w 2528430"/>
              <a:gd name="connsiteY0-8" fmla="*/ 587027 h 587027"/>
              <a:gd name="connsiteX1-9" fmla="*/ 333375 w 2528430"/>
              <a:gd name="connsiteY1-10" fmla="*/ 6002 h 587027"/>
              <a:gd name="connsiteX2-11" fmla="*/ 2528430 w 2528430"/>
              <a:gd name="connsiteY2-12" fmla="*/ 0 h 58702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2528430" h="587027">
                <a:moveTo>
                  <a:pt x="0" y="587027"/>
                </a:moveTo>
                <a:lnTo>
                  <a:pt x="333375" y="6002"/>
                </a:lnTo>
                <a:lnTo>
                  <a:pt x="2528430" y="0"/>
                </a:lnTo>
              </a:path>
            </a:pathLst>
          </a:custGeom>
          <a:noFill/>
          <a:ln w="12700" cap="flat" cmpd="sng" algn="ctr">
            <a:solidFill>
              <a:srgbClr val="0053A3"/>
            </a:solidFill>
            <a:prstDash val="dash"/>
            <a:headEnd type="oval" w="med" len="med"/>
          </a:ln>
          <a:effectLst/>
        </p:spPr>
        <p:txBody>
          <a:bodyPr lIns="128994" tIns="64497" rIns="128994" bIns="64497" anchor="ctr"/>
          <a:lstStyle/>
          <a:p>
            <a:pPr algn="ctr" defTabSz="1218565">
              <a:defRPr/>
            </a:pPr>
            <a:endParaRPr lang="zh-CN" altLang="en-US" sz="2400" kern="0" dirty="0">
              <a:solidFill>
                <a:sysClr val="window" lastClr="FFFFFF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114" name="Oval 54"/>
          <p:cNvSpPr>
            <a:spLocks noChangeArrowheads="1"/>
          </p:cNvSpPr>
          <p:nvPr/>
        </p:nvSpPr>
        <p:spPr bwMode="auto">
          <a:xfrm>
            <a:off x="5013654" y="3080792"/>
            <a:ext cx="127335" cy="127375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noFill/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128994" tIns="64497" rIns="128994" bIns="64497"/>
          <a:lstStyle/>
          <a:p>
            <a:pPr defTabSz="1218565">
              <a:defRPr/>
            </a:pPr>
            <a:endParaRPr lang="zh-CN" altLang="en-US" sz="2400" kern="0" dirty="0">
              <a:solidFill>
                <a:sysClr val="windowText" lastClr="000000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115" name="Oval 54"/>
          <p:cNvSpPr>
            <a:spLocks noChangeArrowheads="1"/>
          </p:cNvSpPr>
          <p:nvPr/>
        </p:nvSpPr>
        <p:spPr bwMode="auto">
          <a:xfrm>
            <a:off x="3090678" y="2946443"/>
            <a:ext cx="127335" cy="127375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noFill/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128994" tIns="64497" rIns="128994" bIns="64497"/>
          <a:lstStyle/>
          <a:p>
            <a:pPr defTabSz="1218565">
              <a:defRPr/>
            </a:pPr>
            <a:endParaRPr lang="zh-CN" altLang="en-US" sz="2400" kern="0" dirty="0">
              <a:solidFill>
                <a:sysClr val="windowText" lastClr="000000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116" name="Oval 54"/>
          <p:cNvSpPr>
            <a:spLocks noChangeArrowheads="1"/>
          </p:cNvSpPr>
          <p:nvPr/>
        </p:nvSpPr>
        <p:spPr bwMode="auto">
          <a:xfrm>
            <a:off x="7641526" y="5601133"/>
            <a:ext cx="127335" cy="127375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noFill/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128994" tIns="64497" rIns="128994" bIns="64497"/>
          <a:lstStyle/>
          <a:p>
            <a:pPr defTabSz="1218565">
              <a:defRPr/>
            </a:pPr>
            <a:endParaRPr lang="zh-CN" altLang="en-US" sz="2400" kern="0" dirty="0">
              <a:solidFill>
                <a:sysClr val="windowText" lastClr="000000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117" name="Oval 54"/>
          <p:cNvSpPr>
            <a:spLocks noChangeArrowheads="1"/>
          </p:cNvSpPr>
          <p:nvPr/>
        </p:nvSpPr>
        <p:spPr bwMode="auto">
          <a:xfrm>
            <a:off x="3090699" y="4403523"/>
            <a:ext cx="127335" cy="127375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noFill/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128994" tIns="64497" rIns="128994" bIns="64497"/>
          <a:lstStyle/>
          <a:p>
            <a:pPr defTabSz="1218565">
              <a:defRPr/>
            </a:pPr>
            <a:endParaRPr lang="zh-CN" altLang="en-US" sz="2400" kern="0" dirty="0">
              <a:solidFill>
                <a:sysClr val="windowText" lastClr="000000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-121920" y="1518285"/>
            <a:ext cx="1772285" cy="3968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多个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虚拟机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1" name="文本框 120"/>
          <p:cNvSpPr txBox="1"/>
          <p:nvPr/>
        </p:nvSpPr>
        <p:spPr>
          <a:xfrm>
            <a:off x="6281420" y="1692275"/>
            <a:ext cx="1772285" cy="3968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Linux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文本框 123"/>
          <p:cNvSpPr txBox="1"/>
          <p:nvPr/>
        </p:nvSpPr>
        <p:spPr>
          <a:xfrm>
            <a:off x="0" y="4800600"/>
            <a:ext cx="1772285" cy="3968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Hadoop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6" name="组合 125"/>
          <p:cNvGrpSpPr/>
          <p:nvPr/>
        </p:nvGrpSpPr>
        <p:grpSpPr>
          <a:xfrm>
            <a:off x="8839167" y="4263705"/>
            <a:ext cx="3339885" cy="1001898"/>
            <a:chOff x="1285454" y="1736062"/>
            <a:chExt cx="3339885" cy="1001898"/>
          </a:xfrm>
        </p:grpSpPr>
        <p:sp>
          <p:nvSpPr>
            <p:cNvPr id="127" name="文本框 126"/>
            <p:cNvSpPr txBox="1"/>
            <p:nvPr/>
          </p:nvSpPr>
          <p:spPr>
            <a:xfrm>
              <a:off x="1285455" y="1736062"/>
              <a:ext cx="1772076" cy="39658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285454" y="2205057"/>
              <a:ext cx="3339885" cy="5329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9200">
                <a:lnSpc>
                  <a:spcPct val="125000"/>
                </a:lnSpc>
              </a:pP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elit</a:t>
              </a: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Maecenas </a:t>
              </a:r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porttitor</a:t>
              </a: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congue</a:t>
              </a: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massa</a:t>
              </a: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endPara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02360" y="215265"/>
            <a:ext cx="28568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Hadoop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集群搭建</a:t>
            </a:r>
            <a:endParaRPr lang="zh-CN" altLang="en-US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6723023" y="4117078"/>
            <a:ext cx="1660525" cy="2246892"/>
          </a:xfrm>
          <a:prstGeom prst="rect">
            <a:avLst/>
          </a:prstGeom>
          <a:solidFill>
            <a:srgbClr val="0053A3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  <a:sym typeface="Arial" panose="020B0604020202020204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0462453" y="4117078"/>
            <a:ext cx="1660525" cy="2246892"/>
          </a:xfrm>
          <a:prstGeom prst="rect">
            <a:avLst/>
          </a:prstGeom>
          <a:solidFill>
            <a:srgbClr val="0053A3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  <a:sym typeface="Arial" panose="020B0604020202020204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8367254" y="4002778"/>
            <a:ext cx="2095199" cy="2488192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  <a:sym typeface="Arial" panose="020B0604020202020204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6934272" y="4519050"/>
            <a:ext cx="1238027" cy="1397578"/>
            <a:chOff x="1494908" y="4364745"/>
            <a:chExt cx="1238027" cy="1397578"/>
          </a:xfrm>
        </p:grpSpPr>
        <p:sp>
          <p:nvSpPr>
            <p:cNvPr id="52" name="同心圆 8"/>
            <p:cNvSpPr>
              <a:spLocks noChangeAspect="1"/>
            </p:cNvSpPr>
            <p:nvPr/>
          </p:nvSpPr>
          <p:spPr>
            <a:xfrm>
              <a:off x="1602139" y="4364745"/>
              <a:ext cx="1023565" cy="1023565"/>
            </a:xfrm>
            <a:prstGeom prst="donut">
              <a:avLst>
                <a:gd name="adj" fmla="val 5574"/>
              </a:avLst>
            </a:prstGeom>
            <a:solidFill>
              <a:schemeClr val="bg2">
                <a:lumMod val="10000"/>
                <a:alpha val="3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  <a:sym typeface="Arial" panose="020B0604020202020204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1494908" y="5501973"/>
              <a:ext cx="1238027" cy="260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  <a:sym typeface="Arial" panose="020B0604020202020204"/>
                </a:rPr>
                <a:t>Linux</a:t>
              </a:r>
              <a:endParaRPr kumimoji="0" lang="en-US" altLang="zh-CN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  <a:sym typeface="Arial" panose="020B0604020202020204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10667408" y="4531115"/>
            <a:ext cx="1254321" cy="1385630"/>
            <a:chOff x="5139864" y="4364745"/>
            <a:chExt cx="1254321" cy="1385630"/>
          </a:xfrm>
        </p:grpSpPr>
        <p:sp>
          <p:nvSpPr>
            <p:cNvPr id="58" name="同心圆 15"/>
            <p:cNvSpPr>
              <a:spLocks noChangeAspect="1"/>
            </p:cNvSpPr>
            <p:nvPr/>
          </p:nvSpPr>
          <p:spPr>
            <a:xfrm>
              <a:off x="5253389" y="4364745"/>
              <a:ext cx="1023565" cy="1023565"/>
            </a:xfrm>
            <a:prstGeom prst="donut">
              <a:avLst>
                <a:gd name="adj" fmla="val 5574"/>
              </a:avLst>
            </a:prstGeom>
            <a:solidFill>
              <a:schemeClr val="bg2">
                <a:lumMod val="10000"/>
                <a:alpha val="3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  <a:sym typeface="Arial" panose="020B0604020202020204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5139864" y="5490025"/>
              <a:ext cx="1254321" cy="260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  <a:sym typeface="Arial" panose="020B0604020202020204"/>
                </a:rPr>
                <a:t>VM</a:t>
              </a:r>
              <a:r>
                <a:rPr kumimoji="0" lang="en-US" altLang="zh-CN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  <a:sym typeface="Arial" panose="020B0604020202020204"/>
                </a:rPr>
                <a:t>ware</a:t>
              </a:r>
              <a:endParaRPr kumimoji="0" lang="en-US" altLang="zh-CN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  <a:sym typeface="Arial" panose="020B0604020202020204"/>
              </a:endParaRPr>
            </a:p>
          </p:txBody>
        </p:sp>
      </p:grpSp>
      <p:sp>
        <p:nvSpPr>
          <p:cNvPr id="73" name="空心弧 72"/>
          <p:cNvSpPr>
            <a:spLocks noChangeAspect="1"/>
          </p:cNvSpPr>
          <p:nvPr/>
        </p:nvSpPr>
        <p:spPr>
          <a:xfrm flipH="1">
            <a:off x="7042897" y="4533265"/>
            <a:ext cx="1020776" cy="1020778"/>
          </a:xfrm>
          <a:prstGeom prst="blockArc">
            <a:avLst>
              <a:gd name="adj1" fmla="val 358711"/>
              <a:gd name="adj2" fmla="val 16227620"/>
              <a:gd name="adj3" fmla="val 5446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  <a:sym typeface="Arial" panose="020B0604020202020204"/>
            </a:endParaRPr>
          </a:p>
        </p:txBody>
      </p:sp>
      <p:sp>
        <p:nvSpPr>
          <p:cNvPr id="74" name="空心弧 73"/>
          <p:cNvSpPr>
            <a:spLocks noChangeAspect="1"/>
          </p:cNvSpPr>
          <p:nvPr/>
        </p:nvSpPr>
        <p:spPr>
          <a:xfrm flipH="1">
            <a:off x="10782327" y="4533265"/>
            <a:ext cx="1020776" cy="1020778"/>
          </a:xfrm>
          <a:prstGeom prst="blockArc">
            <a:avLst>
              <a:gd name="adj1" fmla="val 358711"/>
              <a:gd name="adj2" fmla="val 16227620"/>
              <a:gd name="adj3" fmla="val 5446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  <a:sym typeface="Arial" panose="020B0604020202020204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700392" y="4347844"/>
            <a:ext cx="1519546" cy="1674301"/>
            <a:chOff x="8003075" y="4364745"/>
            <a:chExt cx="1223805" cy="1348443"/>
          </a:xfrm>
        </p:grpSpPr>
        <p:sp>
          <p:nvSpPr>
            <p:cNvPr id="67" name="同心圆 21"/>
            <p:cNvSpPr>
              <a:spLocks noChangeAspect="1"/>
            </p:cNvSpPr>
            <p:nvPr/>
          </p:nvSpPr>
          <p:spPr>
            <a:xfrm>
              <a:off x="8079057" y="4364745"/>
              <a:ext cx="1023565" cy="1023565"/>
            </a:xfrm>
            <a:prstGeom prst="donut">
              <a:avLst>
                <a:gd name="adj" fmla="val 5574"/>
              </a:avLst>
            </a:prstGeom>
            <a:solidFill>
              <a:schemeClr val="bg2">
                <a:lumMod val="10000"/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  <a:sym typeface="Arial" panose="020B0604020202020204"/>
              </a:endParaRP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8003075" y="5466175"/>
              <a:ext cx="1223805" cy="2470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  <a:sym typeface="Arial" panose="020B0604020202020204"/>
                </a:rPr>
                <a:t>Hadoop3.1.4</a:t>
              </a:r>
              <a:endPara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  <a:sym typeface="Arial" panose="020B0604020202020204"/>
              </a:endParaRPr>
            </a:p>
          </p:txBody>
        </p:sp>
        <p:sp>
          <p:nvSpPr>
            <p:cNvPr id="75" name="空心弧 74"/>
            <p:cNvSpPr>
              <a:spLocks noChangeAspect="1"/>
            </p:cNvSpPr>
            <p:nvPr/>
          </p:nvSpPr>
          <p:spPr>
            <a:xfrm flipH="1">
              <a:off x="8096175" y="4366895"/>
              <a:ext cx="1020776" cy="1020778"/>
            </a:xfrm>
            <a:prstGeom prst="blockArc">
              <a:avLst>
                <a:gd name="adj1" fmla="val 358711"/>
                <a:gd name="adj2" fmla="val 16227620"/>
                <a:gd name="adj3" fmla="val 5446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  <a:sym typeface="Arial" panose="020B0604020202020204"/>
              </a:endParaRPr>
            </a:p>
          </p:txBody>
        </p:sp>
      </p:grpSp>
      <p:pic>
        <p:nvPicPr>
          <p:cNvPr id="9220" name="Picture 4" descr="What happened to Hadoop. Hadoop was the next big thing in… | by Derrick  Harris | ARCHITECHT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4920" y="4786630"/>
            <a:ext cx="1043940" cy="45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clrChange>
              <a:clrFrom>
                <a:srgbClr val="0A2A75">
                  <a:alpha val="100000"/>
                </a:srgbClr>
              </a:clrFrom>
              <a:clrTo>
                <a:srgbClr val="0A2A75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186295" y="4693285"/>
            <a:ext cx="734060" cy="701675"/>
          </a:xfrm>
          <a:prstGeom prst="rect">
            <a:avLst/>
          </a:prstGeom>
        </p:spPr>
      </p:pic>
      <p:pic>
        <p:nvPicPr>
          <p:cNvPr id="7" name="图片 6"/>
          <p:cNvPicPr/>
          <p:nvPr/>
        </p:nvPicPr>
        <p:blipFill>
          <a:blip r:embed="rId5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022965" y="4782820"/>
            <a:ext cx="542925" cy="52959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文本框 7"/>
          <p:cNvSpPr txBox="1"/>
          <p:nvPr/>
        </p:nvSpPr>
        <p:spPr>
          <a:xfrm>
            <a:off x="2232025" y="1075055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搭建</a:t>
            </a:r>
            <a:r>
              <a:rPr lang="zh-CN" altLang="en-US"/>
              <a:t>准备工作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strips dir="ld"/>
      </p:transition>
    </mc:Choice>
    <mc:Fallback>
      <p:transition spd="slow">
        <p:strips dir="ld"/>
      </p:transition>
    </mc:Fallback>
  </mc:AlternateContent>
</p:sld>
</file>

<file path=ppt/tags/tag1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2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3.xml><?xml version="1.0" encoding="utf-8"?>
<p:tagLst xmlns:p="http://schemas.openxmlformats.org/presentationml/2006/main">
  <p:tag name="KSO_WM_UNIT_TABLE_BEAUTIFY" val="smartTable{86e6a88c-c72d-43b5-8c8f-35ecdb7cdd67}"/>
  <p:tag name="TABLE_ENDDRAG_ORIGIN_RECT" val="457*161"/>
  <p:tag name="TABLE_ENDDRAG_RECT" val="23*262*457*161"/>
</p:tagLst>
</file>

<file path=ppt/tags/tag4.xml><?xml version="1.0" encoding="utf-8"?>
<p:tagLst xmlns:p="http://schemas.openxmlformats.org/presentationml/2006/main">
  <p:tag name="KSO_WM_UNIT_TABLE_BEAUTIFY" val="smartTable{d2c12183-3b85-4bc7-b3f7-a01f975fe7d6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2783</Words>
  <Application>WPS 演示</Application>
  <PresentationFormat>宽屏</PresentationFormat>
  <Paragraphs>406</Paragraphs>
  <Slides>23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45" baseType="lpstr">
      <vt:lpstr>Arial</vt:lpstr>
      <vt:lpstr>宋体</vt:lpstr>
      <vt:lpstr>Wingdings</vt:lpstr>
      <vt:lpstr>微软雅黑</vt:lpstr>
      <vt:lpstr>Calibri</vt:lpstr>
      <vt:lpstr>Arial</vt:lpstr>
      <vt:lpstr>Alibaba PuHuiTi R</vt:lpstr>
      <vt:lpstr>Bebas</vt:lpstr>
      <vt:lpstr>Calibri</vt:lpstr>
      <vt:lpstr>Bebas</vt:lpstr>
      <vt:lpstr>Alibaba PuHuiTi M</vt:lpstr>
      <vt:lpstr>等线</vt:lpstr>
      <vt:lpstr>黑体</vt:lpstr>
      <vt:lpstr>Arial Unicode MS</vt:lpstr>
      <vt:lpstr>等线 Light</vt:lpstr>
      <vt:lpstr>Alibaba PuHuiTi B</vt:lpstr>
      <vt:lpstr>Times New Roman</vt:lpstr>
      <vt:lpstr>Trebuchet MS</vt:lpstr>
      <vt:lpstr>微软雅黑 Light</vt:lpstr>
      <vt:lpstr>Segoe Print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公众号：陈西设计之家。微信搜索即可</Company>
  <LinksUpToDate>false</LinksUpToDate>
  <SharedDoc>false</SharedDoc>
  <HyperlinksChanged>false</HyperlinksChanged>
  <AppVersion>14.0000</AppVersion>
  <Manager>公众号：陈西设计之家。微信搜索即可</Manager>
  <HyperlinkBase>公众号：陈西设计之家。微信搜索即可</HyperlinkBas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公众号：陈西设计之家。微信搜索即可</dc:title>
  <dc:creator>西 陈;公众号：陈西设计之家。微信搜索即可</dc:creator>
  <cp:keywords>公众号：陈西设计之家。微信搜索即可</cp:keywords>
  <dc:description>公众号：陈西设计之家。微信搜索即可</dc:description>
  <dc:subject>公众号：陈西设计之家。微信搜索即可</dc:subject>
  <cp:category>公众号：陈西设计之家。微信搜索即可</cp:category>
  <cp:lastModifiedBy>伍珀塔尔 之眸</cp:lastModifiedBy>
  <cp:revision>77</cp:revision>
  <dcterms:created xsi:type="dcterms:W3CDTF">2019-06-08T06:20:00Z</dcterms:created>
  <dcterms:modified xsi:type="dcterms:W3CDTF">2021-10-10T06:44:10Z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EBD16604DCCD4CF9A6C478881986D8A3</vt:lpwstr>
  </property>
  <property fmtid="{D5CDD505-2E9C-101B-9397-08002B2CF9AE}" pid="3" name="KSOProductBuildVer">
    <vt:lpwstr>2052-11.1.0.10938</vt:lpwstr>
  </property>
</Properties>
</file>

<file path=docProps/thumbnail.jpeg>
</file>